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5"/>
    <p:sldMasterId id="2147483906" r:id="rId6"/>
  </p:sldMasterIdLst>
  <p:notesMasterIdLst>
    <p:notesMasterId r:id="rId72"/>
  </p:notesMasterIdLst>
  <p:handoutMasterIdLst>
    <p:handoutMasterId r:id="rId73"/>
  </p:handoutMasterIdLst>
  <p:sldIdLst>
    <p:sldId id="433" r:id="rId7"/>
    <p:sldId id="481" r:id="rId8"/>
    <p:sldId id="306" r:id="rId9"/>
    <p:sldId id="354" r:id="rId10"/>
    <p:sldId id="452" r:id="rId11"/>
    <p:sldId id="579" r:id="rId12"/>
    <p:sldId id="581" r:id="rId13"/>
    <p:sldId id="460" r:id="rId14"/>
    <p:sldId id="382" r:id="rId15"/>
    <p:sldId id="559" r:id="rId16"/>
    <p:sldId id="363" r:id="rId17"/>
    <p:sldId id="364" r:id="rId18"/>
    <p:sldId id="524" r:id="rId19"/>
    <p:sldId id="391" r:id="rId20"/>
    <p:sldId id="366" r:id="rId21"/>
    <p:sldId id="522" r:id="rId22"/>
    <p:sldId id="506" r:id="rId23"/>
    <p:sldId id="399" r:id="rId24"/>
    <p:sldId id="423" r:id="rId25"/>
    <p:sldId id="553" r:id="rId26"/>
    <p:sldId id="582" r:id="rId27"/>
    <p:sldId id="583" r:id="rId28"/>
    <p:sldId id="574" r:id="rId29"/>
    <p:sldId id="575" r:id="rId30"/>
    <p:sldId id="374" r:id="rId31"/>
    <p:sldId id="584" r:id="rId32"/>
    <p:sldId id="427" r:id="rId33"/>
    <p:sldId id="570" r:id="rId34"/>
    <p:sldId id="585" r:id="rId35"/>
    <p:sldId id="586" r:id="rId36"/>
    <p:sldId id="587" r:id="rId37"/>
    <p:sldId id="499" r:id="rId38"/>
    <p:sldId id="464" r:id="rId39"/>
    <p:sldId id="465" r:id="rId40"/>
    <p:sldId id="490" r:id="rId41"/>
    <p:sldId id="466" r:id="rId42"/>
    <p:sldId id="467" r:id="rId43"/>
    <p:sldId id="469" r:id="rId44"/>
    <p:sldId id="531" r:id="rId45"/>
    <p:sldId id="448" r:id="rId46"/>
    <p:sldId id="509" r:id="rId47"/>
    <p:sldId id="572" r:id="rId48"/>
    <p:sldId id="510" r:id="rId49"/>
    <p:sldId id="588" r:id="rId50"/>
    <p:sldId id="511" r:id="rId51"/>
    <p:sldId id="589" r:id="rId52"/>
    <p:sldId id="590" r:id="rId53"/>
    <p:sldId id="591" r:id="rId54"/>
    <p:sldId id="471" r:id="rId55"/>
    <p:sldId id="492" r:id="rId56"/>
    <p:sldId id="576" r:id="rId57"/>
    <p:sldId id="447" r:id="rId58"/>
    <p:sldId id="577" r:id="rId59"/>
    <p:sldId id="425" r:id="rId60"/>
    <p:sldId id="449" r:id="rId61"/>
    <p:sldId id="592" r:id="rId62"/>
    <p:sldId id="476" r:id="rId63"/>
    <p:sldId id="593" r:id="rId64"/>
    <p:sldId id="428" r:id="rId65"/>
    <p:sldId id="360" r:id="rId66"/>
    <p:sldId id="359" r:id="rId67"/>
    <p:sldId id="594" r:id="rId68"/>
    <p:sldId id="596" r:id="rId69"/>
    <p:sldId id="595" r:id="rId70"/>
    <p:sldId id="319" r:id="rId71"/>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oun Ngo" initials="SN" lastIdx="3" clrIdx="0">
    <p:extLst>
      <p:ext uri="{19B8F6BF-5375-455C-9EA6-DF929625EA0E}">
        <p15:presenceInfo xmlns:p15="http://schemas.microsoft.com/office/powerpoint/2012/main" userId="S-1-5-21-124525095-708259637-1543119021-1155679" providerId="AD"/>
      </p:ext>
    </p:extLst>
  </p:cmAuthor>
  <p:cmAuthor id="2" name="Waqar Aziz" initials="WA" lastIdx="3" clrIdx="1">
    <p:extLst>
      <p:ext uri="{19B8F6BF-5375-455C-9EA6-DF929625EA0E}">
        <p15:presenceInfo xmlns:p15="http://schemas.microsoft.com/office/powerpoint/2012/main" userId="S-1-5-21-124525095-708259637-1543119021-1127879" providerId="AD"/>
      </p:ext>
    </p:extLst>
  </p:cmAuthor>
  <p:cmAuthor id="3" name="Deepankar Panda (Spectrum Consultants India Pvt)" initials="DP(CIP" lastIdx="5" clrIdx="2">
    <p:extLst>
      <p:ext uri="{19B8F6BF-5375-455C-9EA6-DF929625EA0E}">
        <p15:presenceInfo xmlns:p15="http://schemas.microsoft.com/office/powerpoint/2012/main" userId="S-1-5-21-2146773085-903363285-719344707-1502475" providerId="AD"/>
      </p:ext>
    </p:extLst>
  </p:cmAuthor>
  <p:cmAuthor id="4" name="Russell Young" initials="RY" lastIdx="1" clrIdx="3">
    <p:extLst>
      <p:ext uri="{19B8F6BF-5375-455C-9EA6-DF929625EA0E}">
        <p15:presenceInfo xmlns:p15="http://schemas.microsoft.com/office/powerpoint/2012/main" userId="S-1-5-21-1721254763-462695806-1538882281-37628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F8F8F8"/>
    <a:srgbClr val="1D1D1D"/>
    <a:srgbClr val="2E2E2E"/>
    <a:srgbClr val="5A5A5A"/>
    <a:srgbClr val="797979"/>
    <a:srgbClr val="1B1B1B"/>
    <a:srgbClr val="5C5C5C"/>
    <a:srgbClr val="414141"/>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68010" autoAdjust="0"/>
  </p:normalViewPr>
  <p:slideViewPr>
    <p:cSldViewPr snapToObjects="1">
      <p:cViewPr varScale="1">
        <p:scale>
          <a:sx n="77" d="100"/>
          <a:sy n="77" d="100"/>
        </p:scale>
        <p:origin x="1596" y="96"/>
      </p:cViewPr>
      <p:guideLst/>
    </p:cSldViewPr>
  </p:slideViewPr>
  <p:notesTextViewPr>
    <p:cViewPr>
      <p:scale>
        <a:sx n="1" d="1"/>
        <a:sy n="1" d="1"/>
      </p:scale>
      <p:origin x="0" y="0"/>
    </p:cViewPr>
  </p:notesTextViewPr>
  <p:notesViewPr>
    <p:cSldViewPr snapToObjects="1">
      <p:cViewPr varScale="1">
        <p:scale>
          <a:sx n="76" d="100"/>
          <a:sy n="76" d="100"/>
        </p:scale>
        <p:origin x="2754" y="-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67EBB54C-BCCA-4DFA-AF4F-21F8BA472C14}" type="datetimeFigureOut">
              <a:rPr lang="en-US"/>
              <a:pPr>
                <a:defRPr/>
              </a:pPr>
              <a:t>5/11/2020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r>
              <a:rPr lang="en-US" dirty="0"/>
              <a:t>© 2014 Microsoft Corporation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AEEEF8C6-BBC7-4C6F-B7D8-D259C55EAE1E}" type="slidenum">
              <a:rPr lang="en-US"/>
              <a:pPr>
                <a:defRPr/>
              </a:pPr>
              <a:t>‹#›</a:t>
            </a:fld>
            <a:endParaRPr lang="en-US" dirty="0"/>
          </a:p>
        </p:txBody>
      </p:sp>
    </p:spTree>
    <p:extLst>
      <p:ext uri="{BB962C8B-B14F-4D97-AF65-F5344CB8AC3E}">
        <p14:creationId xmlns:p14="http://schemas.microsoft.com/office/powerpoint/2010/main" val="35887304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4048" y="3913632"/>
            <a:ext cx="6099048" cy="4773168"/>
          </a:xfrm>
          <a:prstGeom prst="rect">
            <a:avLst/>
          </a:prstGeom>
          <a:ln w="3175">
            <a:solidFill>
              <a:schemeClr val="tx1"/>
            </a:solidFill>
          </a:ln>
        </p:spPr>
        <p:txBody>
          <a:bodyPr vert="horz" lIns="91440" tIns="45720" rIns="91440" bIns="45720" rtlCol="0">
            <a:normAutofit/>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6"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05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dirty="0"/>
          </a:p>
        </p:txBody>
      </p:sp>
      <p:sp>
        <p:nvSpPr>
          <p:cNvPr id="7" name="TextBox 6"/>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2016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2093516017"/>
      </p:ext>
    </p:extLst>
  </p:cSld>
  <p:clrMap bg1="lt1" tx1="dk1" bg2="lt2" tx2="dk2" accent1="accent1" accent2="accent2" accent3="accent3" accent4="accent4" accent5="accent5" accent6="accent6" hlink="hlink" folHlink="folHlink"/>
  <p:hf hd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dotnet/core/packag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uget.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dotnet/api/microsoft.aspnetcore.builder.runextensions.run"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dotnet/api/microsoft.aspnetcore.builder.useextensions.use" TargetMode="External"/><Relationship Id="rId4" Type="http://schemas.openxmlformats.org/officeDocument/2006/relationships/hyperlink" Target="https://docs.microsoft.com/en-us/dotnet/api/microsoft.aspnetcore.builder.mapextensions.map"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spnet/core/fundamentals/middlewar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spnet/core/fundamentals/servers/kestrel?view=aspnetcore-3.1#kestrel-option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spnet/core/fundamentals/servers/kestrel?view=aspnetcore-3.1#listenoptionsprotoco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sp.net/en/latest/fundamentals/request-feature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1</a:t>
            </a:fld>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26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a:t>Difference between SignalR and Webhooks:</a:t>
            </a:r>
          </a:p>
          <a:p>
            <a:pPr lvl="1"/>
            <a:r>
              <a:rPr lang="en-US" b="1" dirty="0"/>
              <a:t>SignalR</a:t>
            </a:r>
            <a:r>
              <a:rPr lang="en-US" dirty="0"/>
              <a:t> is for notification within an ASP.NET app using WebSockets. You can exchange event notifications through WebSockets, however it requires a constant network connection. </a:t>
            </a:r>
          </a:p>
          <a:p>
            <a:pPr lvl="1"/>
            <a:r>
              <a:rPr lang="en-US" b="1" dirty="0"/>
              <a:t>Webhooks</a:t>
            </a:r>
            <a:r>
              <a:rPr lang="en-US" dirty="0"/>
              <a:t> are for event notification across other web applications and other external services. (Think Business-to-Business (B2B) communication). For instance, you can receive a Webhook when someone sends you money to your PayPal account. PayPal fires off a POST request to your predefined URL handler and then your app does something with that notification. You pre-configure everything on the PayPal side first. You also set up an application to handle the incoming POST request. The event notification is "pushed" to you in (near) real-time. No need to hold open a network connection while waiting for events. </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11</a:t>
            </a:fld>
            <a:endParaRPr lang="en-US" dirty="0"/>
          </a:p>
        </p:txBody>
      </p:sp>
    </p:spTree>
    <p:extLst>
      <p:ext uri="{BB962C8B-B14F-4D97-AF65-F5344CB8AC3E}">
        <p14:creationId xmlns:p14="http://schemas.microsoft.com/office/powerpoint/2010/main" val="256211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Despite their obvious differences,</a:t>
            </a:r>
            <a:r>
              <a:rPr lang="en-US" baseline="0" dirty="0"/>
              <a:t> all programming models are based on the same ASP.NET core libraries that you are familiar with. Authentication, authorization, membership, caching, besides other areas are handled in exactly the same fashion across all ASP.NET programming models.</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12</a:t>
            </a:fld>
            <a:endParaRPr lang="en-US" dirty="0"/>
          </a:p>
        </p:txBody>
      </p:sp>
    </p:spTree>
    <p:extLst>
      <p:ext uri="{BB962C8B-B14F-4D97-AF65-F5344CB8AC3E}">
        <p14:creationId xmlns:p14="http://schemas.microsoft.com/office/powerpoint/2010/main" val="3865563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a:t>Difference between SignalR and Webhooks:</a:t>
            </a:r>
          </a:p>
          <a:p>
            <a:pPr lvl="1"/>
            <a:r>
              <a:rPr lang="en-US" b="1" dirty="0"/>
              <a:t>SignalR</a:t>
            </a:r>
            <a:r>
              <a:rPr lang="en-US" dirty="0"/>
              <a:t> is for notification within an ASP.NET app using WebSockets. You can exchange event notifications through WebSockets, however it requires a constant network connection. </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13</a:t>
            </a:fld>
            <a:endParaRPr lang="en-US" dirty="0"/>
          </a:p>
        </p:txBody>
      </p:sp>
    </p:spTree>
    <p:extLst>
      <p:ext uri="{BB962C8B-B14F-4D97-AF65-F5344CB8AC3E}">
        <p14:creationId xmlns:p14="http://schemas.microsoft.com/office/powerpoint/2010/main" val="14034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New ASP.NET project template allows you to</a:t>
            </a:r>
            <a:r>
              <a:rPr lang="en-US" baseline="0" dirty="0"/>
              <a:t> add supporting folders and references for any and all development models.</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14</a:t>
            </a:fld>
            <a:endParaRPr lang="en-US" dirty="0"/>
          </a:p>
        </p:txBody>
      </p:sp>
    </p:spTree>
    <p:extLst>
      <p:ext uri="{BB962C8B-B14F-4D97-AF65-F5344CB8AC3E}">
        <p14:creationId xmlns:p14="http://schemas.microsoft.com/office/powerpoint/2010/main" val="94821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Demo Script:</a:t>
            </a:r>
            <a:endParaRPr lang="en-US" dirty="0"/>
          </a:p>
          <a:p>
            <a:pPr marL="401628" lvl="1" indent="-228600">
              <a:buFont typeface="+mj-lt"/>
              <a:buAutoNum type="arabicPeriod"/>
            </a:pPr>
            <a:r>
              <a:rPr lang="en-US" dirty="0"/>
              <a:t>Create a new ASP.NET Core Web Application and Choose “Web Application (Mode-View-Controller)”</a:t>
            </a:r>
          </a:p>
          <a:p>
            <a:pPr marL="401628" lvl="1" indent="-228600">
              <a:buFont typeface="+mj-lt"/>
              <a:buAutoNum type="arabicPeriod"/>
            </a:pPr>
            <a:r>
              <a:rPr lang="en-US" dirty="0"/>
              <a:t>Run the application to make sure it is working fine.</a:t>
            </a:r>
          </a:p>
          <a:p>
            <a:pPr marL="401628" lvl="1" indent="-228600">
              <a:buFont typeface="+mj-lt"/>
              <a:buAutoNum type="arabicPeriod"/>
            </a:pPr>
            <a:r>
              <a:rPr lang="en-US" dirty="0"/>
              <a:t>Right click on the web project &gt;&gt; Add &gt;&gt; New Folder &gt;&gt; and name it “Pages”</a:t>
            </a:r>
          </a:p>
          <a:p>
            <a:pPr marL="401628" lvl="1" indent="-228600">
              <a:buFont typeface="+mj-lt"/>
              <a:buAutoNum type="arabicPeriod"/>
            </a:pPr>
            <a:r>
              <a:rPr lang="en-US" dirty="0"/>
              <a:t>Right click on Pages folder then add a new Razor Page and name it </a:t>
            </a:r>
            <a:r>
              <a:rPr lang="en-US" dirty="0" err="1"/>
              <a:t>DemoPage</a:t>
            </a:r>
            <a:endParaRPr lang="en-US" dirty="0"/>
          </a:p>
          <a:p>
            <a:pPr marL="401628" lvl="1" indent="-228600">
              <a:buFont typeface="+mj-lt"/>
              <a:buAutoNum type="arabicPeriod"/>
            </a:pPr>
            <a:r>
              <a:rPr lang="en-US" dirty="0"/>
              <a:t>Run the app and show how MVC works side by side with Razor page and it’s add One ASP.NET</a:t>
            </a:r>
          </a:p>
          <a:p>
            <a:pPr marL="401628" lvl="1" indent="-228600">
              <a:buFont typeface="+mj-lt"/>
              <a:buAutoNum type="arabicPeriod"/>
            </a:pPr>
            <a:r>
              <a:rPr lang="en-US" dirty="0"/>
              <a:t>You can open the razor page by accessing it directly /</a:t>
            </a:r>
            <a:r>
              <a:rPr lang="en-US" dirty="0" err="1"/>
              <a:t>DemoPage</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15</a:t>
            </a:fld>
            <a:endParaRPr lang="en-US" dirty="0"/>
          </a:p>
        </p:txBody>
      </p:sp>
    </p:spTree>
    <p:extLst>
      <p:ext uri="{BB962C8B-B14F-4D97-AF65-F5344CB8AC3E}">
        <p14:creationId xmlns:p14="http://schemas.microsoft.com/office/powerpoint/2010/main" val="409054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16</a:t>
            </a:fld>
            <a:endParaRPr lang="en-US" dirty="0"/>
          </a:p>
        </p:txBody>
      </p:sp>
    </p:spTree>
    <p:extLst>
      <p:ext uri="{BB962C8B-B14F-4D97-AF65-F5344CB8AC3E}">
        <p14:creationId xmlns:p14="http://schemas.microsoft.com/office/powerpoint/2010/main" val="426864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17</a:t>
            </a:fld>
            <a:endParaRPr lang="en-US" dirty="0"/>
          </a:p>
        </p:txBody>
      </p:sp>
    </p:spTree>
    <p:extLst>
      <p:ext uri="{BB962C8B-B14F-4D97-AF65-F5344CB8AC3E}">
        <p14:creationId xmlns:p14="http://schemas.microsoft.com/office/powerpoint/2010/main" val="274451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this lesson, you will be able to:</a:t>
            </a:r>
          </a:p>
          <a:p>
            <a:pPr lvl="1"/>
            <a:r>
              <a:rPr lang="en-US" dirty="0"/>
              <a:t>Understand ASP.NET Core project system</a:t>
            </a:r>
          </a:p>
          <a:p>
            <a:pPr lvl="1"/>
            <a:r>
              <a:rPr lang="en-US" dirty="0"/>
              <a:t>Understand</a:t>
            </a:r>
            <a:r>
              <a:rPr lang="en-US" baseline="0" dirty="0"/>
              <a:t> s</a:t>
            </a:r>
            <a:r>
              <a:rPr lang="en-US" dirty="0"/>
              <a:t>upport for</a:t>
            </a:r>
            <a:r>
              <a:rPr lang="en-US" baseline="0" dirty="0"/>
              <a:t> various </a:t>
            </a:r>
            <a:r>
              <a:rPr lang="en-US" dirty="0"/>
              <a:t>package managers</a:t>
            </a:r>
          </a:p>
          <a:p>
            <a:pPr lvl="1"/>
            <a:r>
              <a:rPr lang="en-US" dirty="0"/>
              <a:t>Understand</a:t>
            </a:r>
            <a:r>
              <a:rPr lang="en-US" baseline="0" dirty="0"/>
              <a:t> the new configuration system</a:t>
            </a:r>
            <a:endParaRPr lang="en-US" dirty="0"/>
          </a:p>
          <a:p>
            <a:endParaRPr lang="en-US" dirty="0"/>
          </a:p>
          <a:p>
            <a:r>
              <a:rPr lang="en-US" b="1" dirty="0"/>
              <a:t>Why should you learn this material?</a:t>
            </a:r>
          </a:p>
          <a:p>
            <a:pPr lvl="1"/>
            <a:r>
              <a:rPr lang="en-US" dirty="0"/>
              <a:t>The information</a:t>
            </a:r>
            <a:r>
              <a:rPr lang="en-US" baseline="0" dirty="0"/>
              <a:t> in this lesson is key to learning how to write ASP.NET applications effectively.</a:t>
            </a:r>
            <a:endParaRPr lang="en-US" dirty="0"/>
          </a:p>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18</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797368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19</a:t>
            </a:fld>
            <a:endParaRPr lang="en-US" dirty="0"/>
          </a:p>
        </p:txBody>
      </p:sp>
    </p:spTree>
    <p:extLst>
      <p:ext uri="{BB962C8B-B14F-4D97-AF65-F5344CB8AC3E}">
        <p14:creationId xmlns:p14="http://schemas.microsoft.com/office/powerpoint/2010/main" val="95469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The default csproj is not very light weight.</a:t>
            </a:r>
          </a:p>
          <a:p>
            <a:r>
              <a:rPr lang="en-US" dirty="0"/>
              <a:t>The files and folders are included by default unless you want to exclude them, and this is the opposite behavior of the old csproj</a:t>
            </a:r>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dirty="0"/>
          </a:p>
        </p:txBody>
      </p:sp>
    </p:spTree>
    <p:extLst>
      <p:ext uri="{BB962C8B-B14F-4D97-AF65-F5344CB8AC3E}">
        <p14:creationId xmlns:p14="http://schemas.microsoft.com/office/powerpoint/2010/main" val="350878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a:t>
            </a:fld>
            <a:endParaRPr lang="en-US" dirty="0"/>
          </a:p>
        </p:txBody>
      </p:sp>
    </p:spTree>
    <p:extLst>
      <p:ext uri="{BB962C8B-B14F-4D97-AF65-F5344CB8AC3E}">
        <p14:creationId xmlns:p14="http://schemas.microsoft.com/office/powerpoint/2010/main" val="216871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More details: </a:t>
            </a:r>
            <a:r>
              <a:rPr lang="en-US" dirty="0">
                <a:hlinkClick r:id="rId3"/>
              </a:rPr>
              <a:t>https://docs.microsoft.com/en-us/dotnet/core/packages</a:t>
            </a:r>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dirty="0"/>
          </a:p>
        </p:txBody>
      </p:sp>
    </p:spTree>
    <p:extLst>
      <p:ext uri="{BB962C8B-B14F-4D97-AF65-F5344CB8AC3E}">
        <p14:creationId xmlns:p14="http://schemas.microsoft.com/office/powerpoint/2010/main" val="3912139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Also very helpful is </a:t>
            </a:r>
            <a:r>
              <a:rPr lang="en-US" dirty="0">
                <a:hlinkClick r:id="rId3"/>
              </a:rPr>
              <a:t>https://www.fuget.org/</a:t>
            </a:r>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23</a:t>
            </a:fld>
            <a:endParaRPr lang="en-US" dirty="0"/>
          </a:p>
        </p:txBody>
      </p:sp>
    </p:spTree>
    <p:extLst>
      <p:ext uri="{BB962C8B-B14F-4D97-AF65-F5344CB8AC3E}">
        <p14:creationId xmlns:p14="http://schemas.microsoft.com/office/powerpoint/2010/main" val="1731598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25</a:t>
            </a:fld>
            <a:endParaRPr lang="en-US" dirty="0"/>
          </a:p>
        </p:txBody>
      </p:sp>
    </p:spTree>
    <p:extLst>
      <p:ext uri="{BB962C8B-B14F-4D97-AF65-F5344CB8AC3E}">
        <p14:creationId xmlns:p14="http://schemas.microsoft.com/office/powerpoint/2010/main" val="202127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this lesson, you will be able to:</a:t>
            </a:r>
          </a:p>
          <a:p>
            <a:pPr lvl="1"/>
            <a:r>
              <a:rPr lang="en-US" dirty="0"/>
              <a:t>Understand ASP.NET Core project system</a:t>
            </a:r>
          </a:p>
          <a:p>
            <a:pPr lvl="1"/>
            <a:r>
              <a:rPr lang="en-US" dirty="0"/>
              <a:t>Understand</a:t>
            </a:r>
            <a:r>
              <a:rPr lang="en-US" baseline="0" dirty="0"/>
              <a:t> s</a:t>
            </a:r>
            <a:r>
              <a:rPr lang="en-US" dirty="0"/>
              <a:t>upport for</a:t>
            </a:r>
            <a:r>
              <a:rPr lang="en-US" baseline="0" dirty="0"/>
              <a:t> various </a:t>
            </a:r>
            <a:r>
              <a:rPr lang="en-US" dirty="0"/>
              <a:t>package managers</a:t>
            </a:r>
          </a:p>
          <a:p>
            <a:pPr lvl="1"/>
            <a:r>
              <a:rPr lang="en-US" dirty="0"/>
              <a:t>Understand</a:t>
            </a:r>
            <a:r>
              <a:rPr lang="en-US" baseline="0" dirty="0"/>
              <a:t> the new configuration system</a:t>
            </a:r>
            <a:endParaRPr lang="en-US" dirty="0"/>
          </a:p>
          <a:p>
            <a:endParaRPr lang="en-US" dirty="0"/>
          </a:p>
          <a:p>
            <a:r>
              <a:rPr lang="en-US" b="1" dirty="0"/>
              <a:t>Why should you learn this material?</a:t>
            </a:r>
          </a:p>
          <a:p>
            <a:pPr lvl="1"/>
            <a:r>
              <a:rPr lang="en-US" dirty="0"/>
              <a:t>The information</a:t>
            </a:r>
            <a:r>
              <a:rPr lang="en-US" baseline="0" dirty="0"/>
              <a:t> in this lesson is key to learning how to write ASP.NET applications effectively.</a:t>
            </a:r>
            <a:endParaRPr lang="en-US" dirty="0"/>
          </a:p>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26</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797368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27</a:t>
            </a:fld>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44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More info can be found @ https://docs.microsoft.com/en-us/aspnet/core/fundamentals/configuration/</a:t>
            </a:r>
          </a:p>
        </p:txBody>
      </p:sp>
      <p:sp>
        <p:nvSpPr>
          <p:cNvPr id="4" name="Slide Number Placeholder 3"/>
          <p:cNvSpPr>
            <a:spLocks noGrp="1"/>
          </p:cNvSpPr>
          <p:nvPr>
            <p:ph type="sldNum" sz="quarter" idx="5"/>
          </p:nvPr>
        </p:nvSpPr>
        <p:spPr/>
        <p:txBody>
          <a:bodyPr/>
          <a:lstStyle/>
          <a:p>
            <a:fld id="{1489DB6A-E92B-415B-AFB4-9C72D4A9006D}" type="slidenum">
              <a:rPr lang="en-US" smtClean="0"/>
              <a:pPr/>
              <a:t>28</a:t>
            </a:fld>
            <a:endParaRPr lang="en-US" dirty="0"/>
          </a:p>
        </p:txBody>
      </p:sp>
    </p:spTree>
    <p:extLst>
      <p:ext uri="{BB962C8B-B14F-4D97-AF65-F5344CB8AC3E}">
        <p14:creationId xmlns:p14="http://schemas.microsoft.com/office/powerpoint/2010/main" val="2070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Demo Script:</a:t>
            </a:r>
          </a:p>
          <a:p>
            <a:pPr marL="171442" lvl="0" indent="-171442"/>
            <a:r>
              <a:rPr lang="en-US" b="0" dirty="0"/>
              <a:t>Explore</a:t>
            </a:r>
            <a:r>
              <a:rPr lang="en-US" b="0" baseline="0" dirty="0"/>
              <a:t> new ASP.NET Core project and configuration system.</a:t>
            </a:r>
          </a:p>
          <a:p>
            <a:pPr marL="171442" lvl="0" indent="-171442"/>
            <a:r>
              <a:rPr lang="en-US" b="0" baseline="0" dirty="0"/>
              <a:t>Show all config files in a starter template or any other ASP.NET Core app and show why we need various config files.</a:t>
            </a:r>
          </a:p>
          <a:p>
            <a:pPr marL="171442" lvl="0" indent="-171442"/>
            <a:endParaRPr lang="en-US" b="0" baseline="0" dirty="0"/>
          </a:p>
          <a:p>
            <a:pPr marL="0" lvl="0" indent="0">
              <a:buNone/>
            </a:pPr>
            <a:r>
              <a:rPr lang="en-US" b="1" baseline="0" dirty="0" err="1"/>
              <a:t>ConfigurationsDemo</a:t>
            </a:r>
            <a:r>
              <a:rPr lang="en-US" b="0" baseline="0" dirty="0"/>
              <a:t> Demo</a:t>
            </a:r>
          </a:p>
          <a:p>
            <a:pPr marL="171442" lvl="0" indent="-171442"/>
            <a:r>
              <a:rPr lang="en-US" b="0" baseline="0" dirty="0"/>
              <a:t>Open </a:t>
            </a:r>
            <a:r>
              <a:rPr lang="en-US" b="0" baseline="0" dirty="0" err="1"/>
              <a:t>ConfigurationsDemo</a:t>
            </a:r>
            <a:r>
              <a:rPr lang="en-US" b="0" baseline="0" dirty="0"/>
              <a:t> project in Module1 demo solution</a:t>
            </a:r>
          </a:p>
          <a:p>
            <a:pPr marL="171442" lvl="0" indent="-171442"/>
            <a:r>
              <a:rPr lang="en-US" b="0" baseline="0" dirty="0"/>
              <a:t>Explorer how can we plug different types of configuration</a:t>
            </a:r>
          </a:p>
          <a:p>
            <a:pPr marL="171442" lvl="0" indent="-171442"/>
            <a:r>
              <a:rPr lang="en-US" b="0" baseline="0" dirty="0"/>
              <a:t>The overriding value is the last loaded one in case of matched keys.</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32</a:t>
            </a:fld>
            <a:endParaRPr lang="en-US" dirty="0"/>
          </a:p>
        </p:txBody>
      </p:sp>
    </p:spTree>
    <p:extLst>
      <p:ext uri="{BB962C8B-B14F-4D97-AF65-F5344CB8AC3E}">
        <p14:creationId xmlns:p14="http://schemas.microsoft.com/office/powerpoint/2010/main" val="308017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endParaRPr lang="en-US" dirty="0"/>
          </a:p>
        </p:txBody>
      </p:sp>
      <p:sp>
        <p:nvSpPr>
          <p:cNvPr id="4" name="Slide Number Placeholder 3"/>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33</a:t>
            </a:fld>
            <a:endParaRPr lang="en-US" dirty="0"/>
          </a:p>
        </p:txBody>
      </p:sp>
    </p:spTree>
    <p:extLst>
      <p:ext uri="{BB962C8B-B14F-4D97-AF65-F5344CB8AC3E}">
        <p14:creationId xmlns:p14="http://schemas.microsoft.com/office/powerpoint/2010/main" val="3966784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Request delegates are used to build the request pipeline. The request delegates handle each HTTP request.</a:t>
            </a:r>
          </a:p>
          <a:p>
            <a:r>
              <a:rPr lang="en-US" sz="1050" b="0" i="0" kern="1200" dirty="0">
                <a:solidFill>
                  <a:schemeClr val="tx1"/>
                </a:solidFill>
                <a:effectLst/>
                <a:latin typeface="Segoe UI" panose="020B0502040204020203" pitchFamily="34" charset="0"/>
                <a:ea typeface="+mn-ea"/>
                <a:cs typeface="Segoe UI" panose="020B0502040204020203" pitchFamily="34" charset="0"/>
              </a:rPr>
              <a:t>Request delegates are configured using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3"/>
              </a:rPr>
              <a:t>Run</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4"/>
              </a:rPr>
              <a:t>Map</a:t>
            </a:r>
            <a:r>
              <a:rPr lang="en-US" sz="1050" b="0" i="0" kern="1200" dirty="0">
                <a:solidFill>
                  <a:schemeClr val="tx1"/>
                </a:solidFill>
                <a:effectLst/>
                <a:latin typeface="Segoe UI" panose="020B0502040204020203" pitchFamily="34" charset="0"/>
                <a:ea typeface="+mn-ea"/>
                <a:cs typeface="Segoe UI" panose="020B0502040204020203" pitchFamily="34" charset="0"/>
              </a:rPr>
              <a:t>, and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5"/>
              </a:rPr>
              <a:t>Use</a:t>
            </a:r>
            <a:r>
              <a:rPr lang="en-US" sz="1050" b="0" i="0" kern="1200" dirty="0">
                <a:solidFill>
                  <a:schemeClr val="tx1"/>
                </a:solidFill>
                <a:effectLst/>
                <a:latin typeface="Segoe UI" panose="020B0502040204020203" pitchFamily="34" charset="0"/>
                <a:ea typeface="+mn-ea"/>
                <a:cs typeface="Segoe UI" panose="020B0502040204020203" pitchFamily="34" charset="0"/>
              </a:rPr>
              <a:t> extension methods. An individual request delegate can be specified in-line as an anonymous method (called in-line middleware), or it can be defined in a reusable class. These reusable classes and in-line anonymous methods are </a:t>
            </a:r>
            <a:r>
              <a:rPr lang="en-US" sz="1050" b="0" i="1" kern="1200" dirty="0">
                <a:solidFill>
                  <a:schemeClr val="tx1"/>
                </a:solidFill>
                <a:effectLst/>
                <a:latin typeface="Segoe UI" panose="020B0502040204020203" pitchFamily="34" charset="0"/>
                <a:ea typeface="+mn-ea"/>
                <a:cs typeface="Segoe UI" panose="020B0502040204020203" pitchFamily="34" charset="0"/>
              </a:rPr>
              <a:t>middleware</a:t>
            </a:r>
            <a:r>
              <a:rPr lang="en-US" sz="1050" b="0" i="0" kern="1200" dirty="0">
                <a:solidFill>
                  <a:schemeClr val="tx1"/>
                </a:solidFill>
                <a:effectLst/>
                <a:latin typeface="Segoe UI" panose="020B0502040204020203" pitchFamily="34" charset="0"/>
                <a:ea typeface="+mn-ea"/>
                <a:cs typeface="Segoe UI" panose="020B0502040204020203" pitchFamily="34" charset="0"/>
              </a:rPr>
              <a:t>, also called </a:t>
            </a:r>
            <a:r>
              <a:rPr lang="en-US" sz="1050" b="0" i="1" kern="1200" dirty="0">
                <a:solidFill>
                  <a:schemeClr val="tx1"/>
                </a:solidFill>
                <a:effectLst/>
                <a:latin typeface="Segoe UI" panose="020B0502040204020203" pitchFamily="34" charset="0"/>
                <a:ea typeface="+mn-ea"/>
                <a:cs typeface="Segoe UI" panose="020B0502040204020203" pitchFamily="34" charset="0"/>
              </a:rPr>
              <a:t>middleware components</a:t>
            </a:r>
            <a:r>
              <a:rPr lang="en-US" sz="1050" b="0" i="0" kern="1200" dirty="0">
                <a:solidFill>
                  <a:schemeClr val="tx1"/>
                </a:solidFill>
                <a:effectLst/>
                <a:latin typeface="Segoe UI" panose="020B0502040204020203" pitchFamily="34" charset="0"/>
                <a:ea typeface="+mn-ea"/>
                <a:cs typeface="Segoe UI" panose="020B0502040204020203" pitchFamily="34" charset="0"/>
              </a:rPr>
              <a:t>. Each middleware component in the request pipeline is responsible for invoking the next component in the pipeline or short-circuiting the pipeline. When a middleware short-circuits, it's called a </a:t>
            </a:r>
            <a:r>
              <a:rPr lang="en-US" sz="1050" b="0" i="1" kern="1200" dirty="0">
                <a:solidFill>
                  <a:schemeClr val="tx1"/>
                </a:solidFill>
                <a:effectLst/>
                <a:latin typeface="Segoe UI" panose="020B0502040204020203" pitchFamily="34" charset="0"/>
                <a:ea typeface="+mn-ea"/>
                <a:cs typeface="Segoe UI" panose="020B0502040204020203" pitchFamily="34" charset="0"/>
              </a:rPr>
              <a:t>terminal middleware</a:t>
            </a:r>
            <a:r>
              <a:rPr lang="en-US" sz="1050" b="0" i="0" kern="1200" dirty="0">
                <a:solidFill>
                  <a:schemeClr val="tx1"/>
                </a:solidFill>
                <a:effectLst/>
                <a:latin typeface="Segoe UI" panose="020B0502040204020203" pitchFamily="34" charset="0"/>
                <a:ea typeface="+mn-ea"/>
                <a:cs typeface="Segoe UI" panose="020B0502040204020203" pitchFamily="34" charset="0"/>
              </a:rPr>
              <a:t> because it prevents further middleware from processing the request.</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34</a:t>
            </a:fld>
            <a:endParaRPr lang="en-US" dirty="0"/>
          </a:p>
        </p:txBody>
      </p:sp>
    </p:spTree>
    <p:extLst>
      <p:ext uri="{BB962C8B-B14F-4D97-AF65-F5344CB8AC3E}">
        <p14:creationId xmlns:p14="http://schemas.microsoft.com/office/powerpoint/2010/main" val="2700367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dirty="0"/>
          </a:p>
        </p:txBody>
      </p:sp>
    </p:spTree>
    <p:extLst>
      <p:ext uri="{BB962C8B-B14F-4D97-AF65-F5344CB8AC3E}">
        <p14:creationId xmlns:p14="http://schemas.microsoft.com/office/powerpoint/2010/main" val="267991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3</a:t>
            </a:fld>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pPr marL="0" indent="0">
              <a:buNone/>
            </a:pPr>
            <a:r>
              <a:rPr lang="en-US" b="1" dirty="0"/>
              <a:t>Abbreviation list:</a:t>
            </a:r>
          </a:p>
        </p:txBody>
      </p:sp>
      <p:graphicFrame>
        <p:nvGraphicFramePr>
          <p:cNvPr id="7" name="Table 6"/>
          <p:cNvGraphicFramePr>
            <a:graphicFrameLocks noGrp="1"/>
          </p:cNvGraphicFramePr>
          <p:nvPr>
            <p:extLst>
              <p:ext uri="{D42A27DB-BD31-4B8C-83A1-F6EECF244321}">
                <p14:modId xmlns:p14="http://schemas.microsoft.com/office/powerpoint/2010/main" val="394732906"/>
              </p:ext>
            </p:extLst>
          </p:nvPr>
        </p:nvGraphicFramePr>
        <p:xfrm>
          <a:off x="990600" y="4267200"/>
          <a:ext cx="4572000" cy="77876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880431887"/>
                    </a:ext>
                  </a:extLst>
                </a:gridCol>
                <a:gridCol w="3200400">
                  <a:extLst>
                    <a:ext uri="{9D8B030D-6E8A-4147-A177-3AD203B41FA5}">
                      <a16:colId xmlns:a16="http://schemas.microsoft.com/office/drawing/2014/main" val="3427143178"/>
                    </a:ext>
                  </a:extLst>
                </a:gridCol>
              </a:tblGrid>
              <a:tr h="370840">
                <a:tc>
                  <a:txBody>
                    <a:bodyPr/>
                    <a:lstStyle/>
                    <a:p>
                      <a:r>
                        <a:rPr lang="en-US" sz="1050" dirty="0">
                          <a:latin typeface="Segoe UI" panose="020B0502040204020203" pitchFamily="34" charset="0"/>
                          <a:cs typeface="Segoe UI" panose="020B0502040204020203" pitchFamily="34" charset="0"/>
                        </a:rPr>
                        <a:t>Abbreviation</a:t>
                      </a:r>
                    </a:p>
                  </a:txBody>
                  <a:tcPr/>
                </a:tc>
                <a:tc>
                  <a:txBody>
                    <a:bodyPr/>
                    <a:lstStyle/>
                    <a:p>
                      <a:r>
                        <a:rPr lang="en-US" sz="1050" dirty="0">
                          <a:latin typeface="Segoe UI" panose="020B0502040204020203" pitchFamily="34" charset="0"/>
                          <a:cs typeface="Segoe UI" panose="020B0502040204020203" pitchFamily="34" charset="0"/>
                        </a:rPr>
                        <a:t>What it means</a:t>
                      </a:r>
                    </a:p>
                  </a:txBody>
                  <a:tcPr/>
                </a:tc>
                <a:extLst>
                  <a:ext uri="{0D108BD9-81ED-4DB2-BD59-A6C34878D82A}">
                    <a16:rowId xmlns:a16="http://schemas.microsoft.com/office/drawing/2014/main" val="1433931185"/>
                  </a:ext>
                </a:extLst>
              </a:tr>
              <a:tr h="370840">
                <a:tc>
                  <a:txBody>
                    <a:bodyPr/>
                    <a:lstStyle/>
                    <a:p>
                      <a:r>
                        <a:rPr lang="en-US" sz="1050" dirty="0">
                          <a:latin typeface="Segoe UI" panose="020B0502040204020203" pitchFamily="34" charset="0"/>
                          <a:cs typeface="Segoe UI" panose="020B0502040204020203" pitchFamily="34" charset="0"/>
                        </a:rPr>
                        <a:t>AJAX</a:t>
                      </a:r>
                    </a:p>
                  </a:txBody>
                  <a:tcPr/>
                </a:tc>
                <a:tc>
                  <a:txBody>
                    <a:bodyPr/>
                    <a:lstStyle/>
                    <a:p>
                      <a:r>
                        <a:rPr lang="en-US" sz="1050" dirty="0">
                          <a:latin typeface="Segoe UI" panose="020B0502040204020203" pitchFamily="34" charset="0"/>
                          <a:cs typeface="Segoe UI" panose="020B0502040204020203" pitchFamily="34" charset="0"/>
                        </a:rPr>
                        <a:t>Asynchronous JavaScript and XML</a:t>
                      </a:r>
                    </a:p>
                  </a:txBody>
                  <a:tcPr/>
                </a:tc>
                <a:extLst>
                  <a:ext uri="{0D108BD9-81ED-4DB2-BD59-A6C34878D82A}">
                    <a16:rowId xmlns:a16="http://schemas.microsoft.com/office/drawing/2014/main" val="1904923087"/>
                  </a:ext>
                </a:extLst>
              </a:tr>
              <a:tr h="370840">
                <a:tc>
                  <a:txBody>
                    <a:bodyPr/>
                    <a:lstStyle/>
                    <a:p>
                      <a:r>
                        <a:rPr lang="en-US" sz="1050" dirty="0">
                          <a:latin typeface="Segoe UI" panose="020B0502040204020203" pitchFamily="34" charset="0"/>
                          <a:cs typeface="Segoe UI" panose="020B0502040204020203" pitchFamily="34" charset="0"/>
                        </a:rPr>
                        <a:t>B2B</a:t>
                      </a:r>
                    </a:p>
                  </a:txBody>
                  <a:tcPr/>
                </a:tc>
                <a:tc>
                  <a:txBody>
                    <a:bodyPr/>
                    <a:lstStyle/>
                    <a:p>
                      <a:r>
                        <a:rPr lang="en-US" sz="1050" dirty="0">
                          <a:latin typeface="Segoe UI" panose="020B0502040204020203" pitchFamily="34" charset="0"/>
                          <a:cs typeface="Segoe UI" panose="020B0502040204020203" pitchFamily="34" charset="0"/>
                        </a:rPr>
                        <a:t>Business-to-Business</a:t>
                      </a:r>
                    </a:p>
                  </a:txBody>
                  <a:tcPr/>
                </a:tc>
                <a:extLst>
                  <a:ext uri="{0D108BD9-81ED-4DB2-BD59-A6C34878D82A}">
                    <a16:rowId xmlns:a16="http://schemas.microsoft.com/office/drawing/2014/main" val="3089330122"/>
                  </a:ext>
                </a:extLst>
              </a:tr>
              <a:tr h="370840">
                <a:tc>
                  <a:txBody>
                    <a:bodyPr/>
                    <a:lstStyle/>
                    <a:p>
                      <a:r>
                        <a:rPr lang="en-US" sz="1050" dirty="0">
                          <a:latin typeface="Segoe UI" panose="020B0502040204020203" pitchFamily="34" charset="0"/>
                          <a:cs typeface="Segoe UI" panose="020B0502040204020203" pitchFamily="34" charset="0"/>
                        </a:rPr>
                        <a:t>BYOC</a:t>
                      </a:r>
                    </a:p>
                  </a:txBody>
                  <a:tcPr/>
                </a:tc>
                <a:tc>
                  <a:txBody>
                    <a:bodyPr/>
                    <a:lstStyle/>
                    <a:p>
                      <a:r>
                        <a:rPr lang="en-US" sz="1050" dirty="0">
                          <a:latin typeface="Segoe UI" panose="020B0502040204020203" pitchFamily="34" charset="0"/>
                          <a:cs typeface="Segoe UI" panose="020B0502040204020203" pitchFamily="34" charset="0"/>
                        </a:rPr>
                        <a:t>Bring Your Own Cluster</a:t>
                      </a:r>
                    </a:p>
                  </a:txBody>
                  <a:tcPr/>
                </a:tc>
                <a:extLst>
                  <a:ext uri="{0D108BD9-81ED-4DB2-BD59-A6C34878D82A}">
                    <a16:rowId xmlns:a16="http://schemas.microsoft.com/office/drawing/2014/main" val="1395627944"/>
                  </a:ext>
                </a:extLst>
              </a:tr>
              <a:tr h="370840">
                <a:tc>
                  <a:txBody>
                    <a:bodyPr/>
                    <a:lstStyle/>
                    <a:p>
                      <a:r>
                        <a:rPr lang="en-US" sz="1050" dirty="0">
                          <a:latin typeface="Segoe UI" panose="020B0502040204020203" pitchFamily="34" charset="0"/>
                          <a:cs typeface="Segoe UI" panose="020B0502040204020203" pitchFamily="34" charset="0"/>
                        </a:rPr>
                        <a:t>CLR</a:t>
                      </a:r>
                    </a:p>
                  </a:txBody>
                  <a:tcPr/>
                </a:tc>
                <a:tc>
                  <a:txBody>
                    <a:bodyPr/>
                    <a:lstStyle/>
                    <a:p>
                      <a:r>
                        <a:rPr lang="en-US" sz="1050" dirty="0">
                          <a:latin typeface="Segoe UI" panose="020B0502040204020203" pitchFamily="34" charset="0"/>
                          <a:cs typeface="Segoe UI" panose="020B0502040204020203" pitchFamily="34" charset="0"/>
                        </a:rPr>
                        <a:t>Common Language Runtime</a:t>
                      </a:r>
                    </a:p>
                  </a:txBody>
                  <a:tcPr/>
                </a:tc>
                <a:extLst>
                  <a:ext uri="{0D108BD9-81ED-4DB2-BD59-A6C34878D82A}">
                    <a16:rowId xmlns:a16="http://schemas.microsoft.com/office/drawing/2014/main" val="1814268598"/>
                  </a:ext>
                </a:extLst>
              </a:tr>
              <a:tr h="370840">
                <a:tc>
                  <a:txBody>
                    <a:bodyPr/>
                    <a:lstStyle/>
                    <a:p>
                      <a:r>
                        <a:rPr lang="en-US" sz="1050" dirty="0">
                          <a:latin typeface="Segoe UI" panose="020B0502040204020203" pitchFamily="34" charset="0"/>
                          <a:cs typeface="Segoe UI" panose="020B0502040204020203" pitchFamily="34" charset="0"/>
                        </a:rPr>
                        <a:t>CORS</a:t>
                      </a:r>
                    </a:p>
                  </a:txBody>
                  <a:tcPr/>
                </a:tc>
                <a:tc>
                  <a:txBody>
                    <a:bodyPr/>
                    <a:lstStyle/>
                    <a:p>
                      <a:r>
                        <a:rPr lang="en-US" sz="1050" dirty="0">
                          <a:latin typeface="Segoe UI" panose="020B0502040204020203" pitchFamily="34" charset="0"/>
                          <a:cs typeface="Segoe UI" panose="020B0502040204020203" pitchFamily="34" charset="0"/>
                        </a:rPr>
                        <a:t>Cross Origin Resource Sharing</a:t>
                      </a:r>
                    </a:p>
                  </a:txBody>
                  <a:tcPr/>
                </a:tc>
                <a:extLst>
                  <a:ext uri="{0D108BD9-81ED-4DB2-BD59-A6C34878D82A}">
                    <a16:rowId xmlns:a16="http://schemas.microsoft.com/office/drawing/2014/main" val="2108342333"/>
                  </a:ext>
                </a:extLst>
              </a:tr>
              <a:tr h="370840">
                <a:tc>
                  <a:txBody>
                    <a:bodyPr/>
                    <a:lstStyle/>
                    <a:p>
                      <a:r>
                        <a:rPr lang="en-US" sz="1050" dirty="0">
                          <a:latin typeface="Segoe UI" panose="020B0502040204020203" pitchFamily="34" charset="0"/>
                          <a:cs typeface="Segoe UI" panose="020B0502040204020203" pitchFamily="34" charset="0"/>
                        </a:rPr>
                        <a:t>CSS</a:t>
                      </a:r>
                    </a:p>
                  </a:txBody>
                  <a:tcPr/>
                </a:tc>
                <a:tc>
                  <a:txBody>
                    <a:bodyPr/>
                    <a:lstStyle/>
                    <a:p>
                      <a:r>
                        <a:rPr lang="en-US" sz="1050" dirty="0">
                          <a:latin typeface="Segoe UI" panose="020B0502040204020203" pitchFamily="34" charset="0"/>
                          <a:cs typeface="Segoe UI" panose="020B0502040204020203" pitchFamily="34" charset="0"/>
                        </a:rPr>
                        <a:t>Cascading Style Sheets</a:t>
                      </a:r>
                    </a:p>
                  </a:txBody>
                  <a:tcPr/>
                </a:tc>
                <a:extLst>
                  <a:ext uri="{0D108BD9-81ED-4DB2-BD59-A6C34878D82A}">
                    <a16:rowId xmlns:a16="http://schemas.microsoft.com/office/drawing/2014/main" val="1962970105"/>
                  </a:ext>
                </a:extLst>
              </a:tr>
              <a:tr h="370840">
                <a:tc>
                  <a:txBody>
                    <a:bodyPr/>
                    <a:lstStyle/>
                    <a:p>
                      <a:r>
                        <a:rPr lang="en-US" sz="1050" dirty="0">
                          <a:latin typeface="Segoe UI" panose="020B0502040204020203" pitchFamily="34" charset="0"/>
                          <a:cs typeface="Segoe UI" panose="020B0502040204020203" pitchFamily="34" charset="0"/>
                        </a:rPr>
                        <a:t>DI</a:t>
                      </a:r>
                    </a:p>
                  </a:txBody>
                  <a:tcPr/>
                </a:tc>
                <a:tc>
                  <a:txBody>
                    <a:bodyPr/>
                    <a:lstStyle/>
                    <a:p>
                      <a:r>
                        <a:rPr lang="en-US" sz="1050" dirty="0">
                          <a:latin typeface="Segoe UI" panose="020B0502040204020203" pitchFamily="34" charset="0"/>
                          <a:cs typeface="Segoe UI" panose="020B0502040204020203" pitchFamily="34" charset="0"/>
                        </a:rPr>
                        <a:t>Dependency Injection</a:t>
                      </a:r>
                    </a:p>
                  </a:txBody>
                  <a:tcPr/>
                </a:tc>
                <a:extLst>
                  <a:ext uri="{0D108BD9-81ED-4DB2-BD59-A6C34878D82A}">
                    <a16:rowId xmlns:a16="http://schemas.microsoft.com/office/drawing/2014/main" val="358240860"/>
                  </a:ext>
                </a:extLst>
              </a:tr>
              <a:tr h="370840">
                <a:tc>
                  <a:txBody>
                    <a:bodyPr/>
                    <a:lstStyle/>
                    <a:p>
                      <a:r>
                        <a:rPr lang="en-US" sz="1050" dirty="0">
                          <a:latin typeface="Segoe UI" panose="020B0502040204020203" pitchFamily="34" charset="0"/>
                          <a:cs typeface="Segoe UI" panose="020B0502040204020203" pitchFamily="34" charset="0"/>
                        </a:rPr>
                        <a:t>GAC</a:t>
                      </a:r>
                    </a:p>
                  </a:txBody>
                  <a:tcPr/>
                </a:tc>
                <a:tc>
                  <a:txBody>
                    <a:bodyPr/>
                    <a:lstStyle/>
                    <a:p>
                      <a:r>
                        <a:rPr lang="en-US" sz="1050" dirty="0">
                          <a:latin typeface="Segoe UI" panose="020B0502040204020203" pitchFamily="34" charset="0"/>
                          <a:cs typeface="Segoe UI" panose="020B0502040204020203" pitchFamily="34" charset="0"/>
                        </a:rPr>
                        <a:t>Global</a:t>
                      </a:r>
                      <a:r>
                        <a:rPr lang="en-US" sz="1050" baseline="0" dirty="0">
                          <a:latin typeface="Segoe UI" panose="020B0502040204020203" pitchFamily="34" charset="0"/>
                          <a:cs typeface="Segoe UI" panose="020B0502040204020203" pitchFamily="34" charset="0"/>
                        </a:rPr>
                        <a:t> Assembly Cache</a:t>
                      </a:r>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08062516"/>
                  </a:ext>
                </a:extLst>
              </a:tr>
              <a:tr h="370840">
                <a:tc>
                  <a:txBody>
                    <a:bodyPr/>
                    <a:lstStyle/>
                    <a:p>
                      <a:r>
                        <a:rPr lang="en-US" sz="1050" dirty="0">
                          <a:latin typeface="Segoe UI" panose="020B0502040204020203" pitchFamily="34" charset="0"/>
                          <a:cs typeface="Segoe UI" panose="020B0502040204020203" pitchFamily="34" charset="0"/>
                        </a:rPr>
                        <a:t>IIS</a:t>
                      </a:r>
                    </a:p>
                  </a:txBody>
                  <a:tcPr/>
                </a:tc>
                <a:tc>
                  <a:txBody>
                    <a:bodyPr/>
                    <a:lstStyle/>
                    <a:p>
                      <a:r>
                        <a:rPr lang="en-US" sz="1050" dirty="0">
                          <a:latin typeface="Segoe UI" panose="020B0502040204020203" pitchFamily="34" charset="0"/>
                          <a:cs typeface="Segoe UI" panose="020B0502040204020203" pitchFamily="34" charset="0"/>
                        </a:rPr>
                        <a:t>Internet Information Services</a:t>
                      </a:r>
                    </a:p>
                  </a:txBody>
                  <a:tcPr/>
                </a:tc>
                <a:extLst>
                  <a:ext uri="{0D108BD9-81ED-4DB2-BD59-A6C34878D82A}">
                    <a16:rowId xmlns:a16="http://schemas.microsoft.com/office/drawing/2014/main" val="3262076667"/>
                  </a:ext>
                </a:extLst>
              </a:tr>
              <a:tr h="370840">
                <a:tc>
                  <a:txBody>
                    <a:bodyPr/>
                    <a:lstStyle/>
                    <a:p>
                      <a:r>
                        <a:rPr lang="en-US" sz="1050" dirty="0">
                          <a:latin typeface="Segoe UI" panose="020B0502040204020203" pitchFamily="34" charset="0"/>
                          <a:cs typeface="Segoe UI" panose="020B0502040204020203" pitchFamily="34" charset="0"/>
                        </a:rPr>
                        <a:t>IL</a:t>
                      </a:r>
                    </a:p>
                  </a:txBody>
                  <a:tcPr/>
                </a:tc>
                <a:tc>
                  <a:txBody>
                    <a:bodyPr/>
                    <a:lstStyle/>
                    <a:p>
                      <a:r>
                        <a:rPr lang="en-US" sz="1050" dirty="0">
                          <a:latin typeface="Segoe UI" panose="020B0502040204020203" pitchFamily="34" charset="0"/>
                          <a:cs typeface="Segoe UI" panose="020B0502040204020203" pitchFamily="34" charset="0"/>
                        </a:rPr>
                        <a:t>Intermediate Language</a:t>
                      </a:r>
                    </a:p>
                  </a:txBody>
                  <a:tcPr/>
                </a:tc>
                <a:extLst>
                  <a:ext uri="{0D108BD9-81ED-4DB2-BD59-A6C34878D82A}">
                    <a16:rowId xmlns:a16="http://schemas.microsoft.com/office/drawing/2014/main" val="1283547764"/>
                  </a:ext>
                </a:extLst>
              </a:tr>
              <a:tr h="370840">
                <a:tc>
                  <a:txBody>
                    <a:bodyPr/>
                    <a:lstStyle/>
                    <a:p>
                      <a:r>
                        <a:rPr lang="en-US" sz="1050" dirty="0">
                          <a:latin typeface="Segoe UI" panose="020B0502040204020203" pitchFamily="34" charset="0"/>
                          <a:cs typeface="Segoe UI" panose="020B0502040204020203" pitchFamily="34" charset="0"/>
                        </a:rPr>
                        <a:t>JIT</a:t>
                      </a:r>
                    </a:p>
                  </a:txBody>
                  <a:tcPr/>
                </a:tc>
                <a:tc>
                  <a:txBody>
                    <a:bodyPr/>
                    <a:lstStyle/>
                    <a:p>
                      <a:r>
                        <a:rPr lang="en-US" sz="1050" dirty="0">
                          <a:latin typeface="Segoe UI" panose="020B0502040204020203" pitchFamily="34" charset="0"/>
                          <a:cs typeface="Segoe UI" panose="020B0502040204020203" pitchFamily="34" charset="0"/>
                        </a:rPr>
                        <a:t>Just-in-time</a:t>
                      </a:r>
                    </a:p>
                  </a:txBody>
                  <a:tcPr/>
                </a:tc>
                <a:extLst>
                  <a:ext uri="{0D108BD9-81ED-4DB2-BD59-A6C34878D82A}">
                    <a16:rowId xmlns:a16="http://schemas.microsoft.com/office/drawing/2014/main" val="3552727028"/>
                  </a:ext>
                </a:extLst>
              </a:tr>
              <a:tr h="370840">
                <a:tc>
                  <a:txBody>
                    <a:bodyPr/>
                    <a:lstStyle/>
                    <a:p>
                      <a:r>
                        <a:rPr lang="en-US" sz="1050" dirty="0">
                          <a:latin typeface="Segoe UI" panose="020B0502040204020203" pitchFamily="34" charset="0"/>
                          <a:cs typeface="Segoe UI" panose="020B0502040204020203" pitchFamily="34" charset="0"/>
                        </a:rPr>
                        <a:t>LOB</a:t>
                      </a:r>
                    </a:p>
                  </a:txBody>
                  <a:tcPr/>
                </a:tc>
                <a:tc>
                  <a:txBody>
                    <a:bodyPr/>
                    <a:lstStyle/>
                    <a:p>
                      <a:r>
                        <a:rPr lang="en-US" sz="1050" dirty="0">
                          <a:latin typeface="Segoe UI" panose="020B0502040204020203" pitchFamily="34" charset="0"/>
                          <a:cs typeface="Segoe UI" panose="020B0502040204020203" pitchFamily="34" charset="0"/>
                        </a:rPr>
                        <a:t>Line-of-business</a:t>
                      </a:r>
                    </a:p>
                  </a:txBody>
                  <a:tcPr/>
                </a:tc>
                <a:extLst>
                  <a:ext uri="{0D108BD9-81ED-4DB2-BD59-A6C34878D82A}">
                    <a16:rowId xmlns:a16="http://schemas.microsoft.com/office/drawing/2014/main" val="38788213"/>
                  </a:ext>
                </a:extLst>
              </a:tr>
              <a:tr h="370840">
                <a:tc>
                  <a:txBody>
                    <a:bodyPr/>
                    <a:lstStyle/>
                    <a:p>
                      <a:r>
                        <a:rPr lang="en-US" sz="1050" dirty="0">
                          <a:latin typeface="Segoe UI" panose="020B0502040204020203" pitchFamily="34" charset="0"/>
                          <a:cs typeface="Segoe UI" panose="020B0502040204020203" pitchFamily="34" charset="0"/>
                        </a:rPr>
                        <a:t>MVC</a:t>
                      </a:r>
                    </a:p>
                  </a:txBody>
                  <a:tcPr/>
                </a:tc>
                <a:tc>
                  <a:txBody>
                    <a:bodyPr/>
                    <a:lstStyle/>
                    <a:p>
                      <a:r>
                        <a:rPr lang="en-US" sz="1050" dirty="0">
                          <a:latin typeface="Segoe UI" panose="020B0502040204020203" pitchFamily="34" charset="0"/>
                          <a:cs typeface="Segoe UI" panose="020B0502040204020203" pitchFamily="34" charset="0"/>
                        </a:rPr>
                        <a:t>Model-View-Controller</a:t>
                      </a:r>
                    </a:p>
                  </a:txBody>
                  <a:tcPr/>
                </a:tc>
                <a:extLst>
                  <a:ext uri="{0D108BD9-81ED-4DB2-BD59-A6C34878D82A}">
                    <a16:rowId xmlns:a16="http://schemas.microsoft.com/office/drawing/2014/main" val="2724832200"/>
                  </a:ext>
                </a:extLst>
              </a:tr>
              <a:tr h="370840">
                <a:tc>
                  <a:txBody>
                    <a:bodyPr/>
                    <a:lstStyle/>
                    <a:p>
                      <a:r>
                        <a:rPr lang="en-US" sz="1050" dirty="0">
                          <a:latin typeface="Segoe UI" panose="020B0502040204020203" pitchFamily="34" charset="0"/>
                          <a:cs typeface="Segoe UI" panose="020B0502040204020203" pitchFamily="34" charset="0"/>
                        </a:rPr>
                        <a:t>REST</a:t>
                      </a:r>
                    </a:p>
                  </a:txBody>
                  <a:tcPr/>
                </a:tc>
                <a:tc>
                  <a:txBody>
                    <a:bodyPr/>
                    <a:lstStyle/>
                    <a:p>
                      <a:r>
                        <a:rPr lang="en-US" sz="1050" dirty="0">
                          <a:latin typeface="Segoe UI" panose="020B0502040204020203" pitchFamily="34" charset="0"/>
                          <a:cs typeface="Segoe UI" panose="020B0502040204020203" pitchFamily="34" charset="0"/>
                        </a:rPr>
                        <a:t>Representational State Transfer</a:t>
                      </a:r>
                    </a:p>
                  </a:txBody>
                  <a:tcPr/>
                </a:tc>
                <a:extLst>
                  <a:ext uri="{0D108BD9-81ED-4DB2-BD59-A6C34878D82A}">
                    <a16:rowId xmlns:a16="http://schemas.microsoft.com/office/drawing/2014/main" val="1464414799"/>
                  </a:ext>
                </a:extLst>
              </a:tr>
              <a:tr h="370840">
                <a:tc>
                  <a:txBody>
                    <a:bodyPr/>
                    <a:lstStyle/>
                    <a:p>
                      <a:r>
                        <a:rPr lang="en-US" sz="1050" dirty="0">
                          <a:latin typeface="Segoe UI" panose="020B0502040204020203" pitchFamily="34" charset="0"/>
                          <a:cs typeface="Segoe UI" panose="020B0502040204020203" pitchFamily="34" charset="0"/>
                        </a:rPr>
                        <a:t>RPC</a:t>
                      </a:r>
                    </a:p>
                  </a:txBody>
                  <a:tcPr/>
                </a:tc>
                <a:tc>
                  <a:txBody>
                    <a:bodyPr/>
                    <a:lstStyle/>
                    <a:p>
                      <a:r>
                        <a:rPr lang="en-US" sz="1050" dirty="0">
                          <a:latin typeface="Segoe UI" panose="020B0502040204020203" pitchFamily="34" charset="0"/>
                          <a:cs typeface="Segoe UI" panose="020B0502040204020203" pitchFamily="34" charset="0"/>
                        </a:rPr>
                        <a:t>Remote Procedure Call</a:t>
                      </a:r>
                    </a:p>
                  </a:txBody>
                  <a:tcPr/>
                </a:tc>
                <a:extLst>
                  <a:ext uri="{0D108BD9-81ED-4DB2-BD59-A6C34878D82A}">
                    <a16:rowId xmlns:a16="http://schemas.microsoft.com/office/drawing/2014/main" val="682604407"/>
                  </a:ext>
                </a:extLst>
              </a:tr>
              <a:tr h="370840">
                <a:tc>
                  <a:txBody>
                    <a:bodyPr/>
                    <a:lstStyle/>
                    <a:p>
                      <a:r>
                        <a:rPr lang="en-US" sz="1050" dirty="0">
                          <a:latin typeface="Segoe UI" panose="020B0502040204020203" pitchFamily="34" charset="0"/>
                          <a:cs typeface="Segoe UI" panose="020B0502040204020203" pitchFamily="34" charset="0"/>
                        </a:rPr>
                        <a:t>SDK</a:t>
                      </a:r>
                    </a:p>
                  </a:txBody>
                  <a:tcPr/>
                </a:tc>
                <a:tc>
                  <a:txBody>
                    <a:bodyPr/>
                    <a:lstStyle/>
                    <a:p>
                      <a:r>
                        <a:rPr lang="en-US" sz="1050" dirty="0">
                          <a:latin typeface="Segoe UI" panose="020B0502040204020203" pitchFamily="34" charset="0"/>
                          <a:cs typeface="Segoe UI" panose="020B0502040204020203" pitchFamily="34" charset="0"/>
                        </a:rPr>
                        <a:t>Software</a:t>
                      </a:r>
                      <a:r>
                        <a:rPr lang="en-US" sz="1050" baseline="0" dirty="0">
                          <a:latin typeface="Segoe UI" panose="020B0502040204020203" pitchFamily="34" charset="0"/>
                          <a:cs typeface="Segoe UI" panose="020B0502040204020203" pitchFamily="34" charset="0"/>
                        </a:rPr>
                        <a:t> Development Kit</a:t>
                      </a:r>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114715497"/>
                  </a:ext>
                </a:extLst>
              </a:tr>
              <a:tr h="370840">
                <a:tc>
                  <a:txBody>
                    <a:bodyPr/>
                    <a:lstStyle/>
                    <a:p>
                      <a:r>
                        <a:rPr lang="en-US" sz="1050" dirty="0">
                          <a:latin typeface="Segoe UI" panose="020B0502040204020203" pitchFamily="34" charset="0"/>
                          <a:cs typeface="Segoe UI" panose="020B0502040204020203" pitchFamily="34" charset="0"/>
                        </a:rPr>
                        <a:t>SEO</a:t>
                      </a:r>
                    </a:p>
                  </a:txBody>
                  <a:tcPr/>
                </a:tc>
                <a:tc>
                  <a:txBody>
                    <a:bodyPr/>
                    <a:lstStyle/>
                    <a:p>
                      <a:r>
                        <a:rPr lang="en-US" sz="1050" dirty="0">
                          <a:latin typeface="Segoe UI" panose="020B0502040204020203" pitchFamily="34" charset="0"/>
                          <a:cs typeface="Segoe UI" panose="020B0502040204020203" pitchFamily="34" charset="0"/>
                        </a:rPr>
                        <a:t>Search Engine Optimization</a:t>
                      </a:r>
                    </a:p>
                  </a:txBody>
                  <a:tcPr/>
                </a:tc>
                <a:extLst>
                  <a:ext uri="{0D108BD9-81ED-4DB2-BD59-A6C34878D82A}">
                    <a16:rowId xmlns:a16="http://schemas.microsoft.com/office/drawing/2014/main" val="3775836770"/>
                  </a:ext>
                </a:extLst>
              </a:tr>
              <a:tr h="370840">
                <a:tc>
                  <a:txBody>
                    <a:bodyPr/>
                    <a:lstStyle/>
                    <a:p>
                      <a:r>
                        <a:rPr lang="en-US" sz="1050" dirty="0">
                          <a:latin typeface="Segoe UI" panose="020B0502040204020203" pitchFamily="34" charset="0"/>
                          <a:cs typeface="Segoe UI" panose="020B0502040204020203" pitchFamily="34" charset="0"/>
                        </a:rPr>
                        <a:t>SoC</a:t>
                      </a:r>
                    </a:p>
                  </a:txBody>
                  <a:tcPr/>
                </a:tc>
                <a:tc>
                  <a:txBody>
                    <a:bodyPr/>
                    <a:lstStyle/>
                    <a:p>
                      <a:r>
                        <a:rPr lang="en-US" sz="1050" dirty="0">
                          <a:latin typeface="Segoe UI" panose="020B0502040204020203" pitchFamily="34" charset="0"/>
                          <a:cs typeface="Segoe UI" panose="020B0502040204020203" pitchFamily="34" charset="0"/>
                        </a:rPr>
                        <a:t>Separation of Concerns</a:t>
                      </a:r>
                    </a:p>
                  </a:txBody>
                  <a:tcPr/>
                </a:tc>
                <a:extLst>
                  <a:ext uri="{0D108BD9-81ED-4DB2-BD59-A6C34878D82A}">
                    <a16:rowId xmlns:a16="http://schemas.microsoft.com/office/drawing/2014/main" val="2125628926"/>
                  </a:ext>
                </a:extLst>
              </a:tr>
              <a:tr h="370840">
                <a:tc>
                  <a:txBody>
                    <a:bodyPr/>
                    <a:lstStyle/>
                    <a:p>
                      <a:r>
                        <a:rPr lang="en-US" sz="1050" dirty="0">
                          <a:latin typeface="Segoe UI" panose="020B0502040204020203" pitchFamily="34" charset="0"/>
                          <a:cs typeface="Segoe UI" panose="020B0502040204020203" pitchFamily="34" charset="0"/>
                        </a:rPr>
                        <a:t>SPA</a:t>
                      </a:r>
                    </a:p>
                  </a:txBody>
                  <a:tcPr/>
                </a:tc>
                <a:tc>
                  <a:txBody>
                    <a:bodyPr/>
                    <a:lstStyle/>
                    <a:p>
                      <a:r>
                        <a:rPr lang="en-US" sz="1050" dirty="0">
                          <a:latin typeface="Segoe UI" panose="020B0502040204020203" pitchFamily="34" charset="0"/>
                          <a:cs typeface="Segoe UI" panose="020B0502040204020203" pitchFamily="34" charset="0"/>
                        </a:rPr>
                        <a:t>Secure Password Authentication</a:t>
                      </a:r>
                    </a:p>
                  </a:txBody>
                  <a:tcPr/>
                </a:tc>
                <a:extLst>
                  <a:ext uri="{0D108BD9-81ED-4DB2-BD59-A6C34878D82A}">
                    <a16:rowId xmlns:a16="http://schemas.microsoft.com/office/drawing/2014/main" val="4176490794"/>
                  </a:ext>
                </a:extLst>
              </a:tr>
              <a:tr h="370840">
                <a:tc>
                  <a:txBody>
                    <a:bodyPr/>
                    <a:lstStyle/>
                    <a:p>
                      <a:r>
                        <a:rPr lang="en-US" sz="1050" dirty="0">
                          <a:latin typeface="Segoe UI" panose="020B0502040204020203" pitchFamily="34" charset="0"/>
                          <a:cs typeface="Segoe UI" panose="020B0502040204020203" pitchFamily="34" charset="0"/>
                        </a:rPr>
                        <a:t>TDD</a:t>
                      </a:r>
                    </a:p>
                  </a:txBody>
                  <a:tcPr/>
                </a:tc>
                <a:tc>
                  <a:txBody>
                    <a:bodyPr/>
                    <a:lstStyle/>
                    <a:p>
                      <a:r>
                        <a:rPr lang="en-US" sz="1050" dirty="0">
                          <a:latin typeface="Segoe UI" panose="020B0502040204020203" pitchFamily="34" charset="0"/>
                          <a:cs typeface="Segoe UI" panose="020B0502040204020203" pitchFamily="34" charset="0"/>
                        </a:rPr>
                        <a:t>Test-driven</a:t>
                      </a:r>
                      <a:r>
                        <a:rPr lang="en-US" sz="1050" baseline="0" dirty="0">
                          <a:latin typeface="Segoe UI" panose="020B0502040204020203" pitchFamily="34" charset="0"/>
                          <a:cs typeface="Segoe UI" panose="020B0502040204020203" pitchFamily="34" charset="0"/>
                        </a:rPr>
                        <a:t> development</a:t>
                      </a:r>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66749016"/>
                  </a:ext>
                </a:extLst>
              </a:tr>
            </a:tbl>
          </a:graphicData>
        </a:graphic>
      </p:graphicFrame>
    </p:spTree>
    <p:extLst>
      <p:ext uri="{BB962C8B-B14F-4D97-AF65-F5344CB8AC3E}">
        <p14:creationId xmlns:p14="http://schemas.microsoft.com/office/powerpoint/2010/main" val="1227411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a:t>The ASP.NET request pipeline consists of a sequence of request delegates, called one after the next, as the diagram in the slide section shows (the thread of execution follows the black arrows):</a:t>
            </a:r>
          </a:p>
          <a:p>
            <a:endParaRPr lang="en-US" dirty="0"/>
          </a:p>
          <a:p>
            <a:pPr lvl="0"/>
            <a:r>
              <a:rPr lang="en-US" dirty="0"/>
              <a:t>Each delegate has the opportunity to perform operations before and after the next delegate. Any delegate can choose to stop passing the request on to the next delegate, and instead handle the request itself. This is referred to as short-circuiting the request pipeline, and is desirable because it allows unnecessary work to be avoided. For example, an authorization middleware function might only call the next delegate in the pipeline if the request is authenticated, otherwise it could short-circuit the pipeline and simply return some form of “Not Authorized” response. Exception handling delegates need to be called early in the pipeline, so they are able to catch exceptions that occur in later calls within the call chain.</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36</a:t>
            </a:fld>
            <a:endParaRPr lang="en-US" dirty="0"/>
          </a:p>
        </p:txBody>
      </p:sp>
    </p:spTree>
    <p:extLst>
      <p:ext uri="{BB962C8B-B14F-4D97-AF65-F5344CB8AC3E}">
        <p14:creationId xmlns:p14="http://schemas.microsoft.com/office/powerpoint/2010/main" val="615820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a:t>More can be found here </a:t>
            </a:r>
            <a:r>
              <a:rPr lang="en-US" dirty="0">
                <a:hlinkClick r:id="rId3"/>
              </a:rPr>
              <a:t>https://docs.microsoft.com/en-us/aspnet/core/fundamentals/middleware/</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37</a:t>
            </a:fld>
            <a:endParaRPr lang="en-US" dirty="0"/>
          </a:p>
        </p:txBody>
      </p:sp>
    </p:spTree>
    <p:extLst>
      <p:ext uri="{BB962C8B-B14F-4D97-AF65-F5344CB8AC3E}">
        <p14:creationId xmlns:p14="http://schemas.microsoft.com/office/powerpoint/2010/main" val="3877543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fontScale="85000" lnSpcReduction="10000"/>
          </a:bodyPr>
          <a:lstStyle/>
          <a:p>
            <a:pPr marL="0" lvl="0" indent="0">
              <a:buNone/>
            </a:pPr>
            <a:r>
              <a:rPr lang="en-US" b="1" dirty="0"/>
              <a:t>Demo Script:</a:t>
            </a:r>
            <a:endParaRPr lang="en-US" sz="1100" dirty="0"/>
          </a:p>
          <a:p>
            <a:pPr marL="401628" lvl="1" indent="-228600">
              <a:buFont typeface="+mj-lt"/>
              <a:buAutoNum type="arabicPeriod"/>
            </a:pPr>
            <a:r>
              <a:rPr lang="en-US" dirty="0"/>
              <a:t>Open </a:t>
            </a:r>
            <a:r>
              <a:rPr lang="en-US" b="1" dirty="0"/>
              <a:t>MiddlewareDemo</a:t>
            </a:r>
            <a:r>
              <a:rPr lang="en-US" dirty="0"/>
              <a:t> solution in Visual Studio.</a:t>
            </a:r>
            <a:endParaRPr lang="en-US" sz="1100" dirty="0"/>
          </a:p>
          <a:p>
            <a:pPr marL="401628" lvl="1" indent="-228600">
              <a:buFont typeface="+mj-lt"/>
              <a:buAutoNum type="arabicPeriod"/>
            </a:pPr>
            <a:r>
              <a:rPr lang="en-US" dirty="0"/>
              <a:t>Uncomment in-line anonymous middleware in Startup.cs, and run the application.</a:t>
            </a:r>
            <a:endParaRPr lang="en-US" sz="1100" dirty="0"/>
          </a:p>
          <a:p>
            <a:pPr lvl="2">
              <a:buFont typeface="Courier New" panose="02070309020205020404" pitchFamily="49" charset="0"/>
              <a:buChar char="o"/>
            </a:pPr>
            <a:r>
              <a:rPr lang="en-US" dirty="0"/>
              <a:t>You chain multiple request delegates together making a different call, with a next parameter representing the next delegate in the pipeline. Note that just because you are calling it “next” does not mean you cannot perform the actions both before and after the next delegate, as this example demonstrates:</a:t>
            </a:r>
            <a:endParaRPr lang="en-US" sz="1100" dirty="0"/>
          </a:p>
          <a:p>
            <a:pPr marL="401628" lvl="1" indent="-228600">
              <a:buFont typeface="+mj-lt"/>
              <a:buAutoNum type="arabicPeriod"/>
            </a:pPr>
            <a:r>
              <a:rPr lang="en-US" dirty="0"/>
              <a:t>Comment the anonymous middleware.</a:t>
            </a:r>
            <a:endParaRPr lang="en-US" sz="1100" dirty="0"/>
          </a:p>
          <a:p>
            <a:pPr marL="401628" lvl="1" indent="-228600">
              <a:buFont typeface="+mj-lt"/>
              <a:buAutoNum type="arabicPeriod"/>
            </a:pPr>
            <a:r>
              <a:rPr lang="en-US" dirty="0"/>
              <a:t>Uncomment reusable middleware call. Run the application using Web command and show how log messages show from middleware in the console window.</a:t>
            </a:r>
            <a:endParaRPr lang="en-US" sz="1100" dirty="0"/>
          </a:p>
          <a:p>
            <a:pPr marL="401628" lvl="1" indent="-228600">
              <a:buFont typeface="+mj-lt"/>
              <a:buAutoNum type="arabicPeriod"/>
            </a:pPr>
            <a:r>
              <a:rPr lang="en-US" dirty="0"/>
              <a:t>Go through RequestLoggerMiddleware.cs and RequestLoggerExtension.cs and show how the middleware is implemented.</a:t>
            </a:r>
            <a:endParaRPr lang="en-US" sz="1100" dirty="0"/>
          </a:p>
          <a:p>
            <a:pPr marL="0" indent="0">
              <a:buNone/>
            </a:pPr>
            <a:endParaRPr lang="en-US" sz="1100" dirty="0"/>
          </a:p>
          <a:p>
            <a:pPr marL="0" indent="0">
              <a:buNone/>
            </a:pPr>
            <a:r>
              <a:rPr lang="en-US" sz="1100" dirty="0"/>
              <a:t>Other demos are optional. You need to create a new asp.net core web application and apply the script below.</a:t>
            </a:r>
          </a:p>
          <a:p>
            <a:endParaRPr lang="en-US" sz="1100" dirty="0"/>
          </a:p>
          <a:p>
            <a:pPr lvl="0"/>
            <a:r>
              <a:rPr lang="en-US" sz="1000" b="1" dirty="0">
                <a:latin typeface="Consolas" panose="020B0609020204030204" pitchFamily="49" charset="0"/>
                <a:cs typeface="Consolas" panose="020B0609020204030204" pitchFamily="49" charset="0"/>
              </a:rPr>
              <a:t>Demo 2: </a:t>
            </a:r>
          </a:p>
          <a:p>
            <a:pPr lvl="1"/>
            <a:r>
              <a:rPr lang="en-US" sz="1000" dirty="0">
                <a:latin typeface="Consolas" panose="020B0609020204030204" pitchFamily="49" charset="0"/>
                <a:cs typeface="Consolas" panose="020B0609020204030204" pitchFamily="49" charset="0"/>
              </a:rPr>
              <a:t>Order of middleware is important.</a:t>
            </a:r>
          </a:p>
          <a:p>
            <a:pPr lvl="2"/>
            <a:r>
              <a:rPr lang="en-US" sz="1050" kern="1200" dirty="0" err="1">
                <a:solidFill>
                  <a:schemeClr val="tx1"/>
                </a:solidFill>
                <a:latin typeface="Segoe UI" panose="020B0502040204020203" pitchFamily="34" charset="0"/>
                <a:ea typeface="+mn-ea"/>
                <a:cs typeface="Segoe UI" panose="020B0502040204020203" pitchFamily="34" charset="0"/>
              </a:rPr>
              <a:t>app.UseStaticFiles</a:t>
            </a:r>
            <a:r>
              <a:rPr lang="en-US" sz="1050" kern="1200" dirty="0">
                <a:solidFill>
                  <a:schemeClr val="tx1"/>
                </a:solidFill>
                <a:latin typeface="Segoe UI" panose="020B0502040204020203" pitchFamily="34" charset="0"/>
                <a:ea typeface="+mn-ea"/>
                <a:cs typeface="Segoe UI" panose="020B0502040204020203" pitchFamily="34" charset="0"/>
              </a:rPr>
              <a:t>();</a:t>
            </a:r>
          </a:p>
          <a:p>
            <a:pPr lvl="2"/>
            <a:r>
              <a:rPr lang="en-US" sz="1050" kern="1200" dirty="0" err="1">
                <a:solidFill>
                  <a:schemeClr val="tx1"/>
                </a:solidFill>
                <a:latin typeface="Segoe UI" panose="020B0502040204020203" pitchFamily="34" charset="0"/>
                <a:ea typeface="+mn-ea"/>
                <a:cs typeface="Segoe UI" panose="020B0502040204020203" pitchFamily="34" charset="0"/>
              </a:rPr>
              <a:t>app.UseResponseCompression</a:t>
            </a:r>
            <a:r>
              <a:rPr lang="en-US" sz="1050" kern="1200" dirty="0">
                <a:solidFill>
                  <a:schemeClr val="tx1"/>
                </a:solidFill>
                <a:latin typeface="Segoe UI" panose="020B0502040204020203" pitchFamily="34" charset="0"/>
                <a:ea typeface="+mn-ea"/>
                <a:cs typeface="Segoe UI" panose="020B0502040204020203" pitchFamily="34" charset="0"/>
              </a:rPr>
              <a:t>();</a:t>
            </a:r>
            <a:endParaRPr lang="en-US" sz="1100" dirty="0">
              <a:latin typeface="Consolas" panose="020B0609020204030204" pitchFamily="49" charset="0"/>
              <a:cs typeface="Consolas" panose="020B0609020204030204" pitchFamily="49" charset="0"/>
            </a:endParaRPr>
          </a:p>
          <a:p>
            <a:endParaRPr lang="en-US" sz="1100" dirty="0"/>
          </a:p>
          <a:p>
            <a:r>
              <a:rPr lang="en-US" b="1" dirty="0"/>
              <a:t>Demo 3:</a:t>
            </a:r>
          </a:p>
          <a:p>
            <a:pPr lvl="1"/>
            <a:r>
              <a:rPr lang="en-US" dirty="0"/>
              <a:t>Also, demo the following extension methods of Static middleware:</a:t>
            </a:r>
            <a:endParaRPr lang="en-US" sz="1100" dirty="0"/>
          </a:p>
          <a:p>
            <a:pPr lvl="2"/>
            <a:r>
              <a:rPr lang="en-US" dirty="0">
                <a:latin typeface="Consolas" panose="020B0609020204030204" pitchFamily="49" charset="0"/>
                <a:cs typeface="Consolas" panose="020B0609020204030204" pitchFamily="49" charset="0"/>
              </a:rPr>
              <a:t>app.UseStaticFiles();</a:t>
            </a:r>
            <a:endParaRPr lang="en-US" sz="1000" dirty="0">
              <a:latin typeface="Consolas" panose="020B0609020204030204" pitchFamily="49" charset="0"/>
              <a:cs typeface="Consolas" panose="020B0609020204030204" pitchFamily="49" charset="0"/>
            </a:endParaRPr>
          </a:p>
          <a:p>
            <a:pPr lvl="2"/>
            <a:r>
              <a:rPr lang="en-US" dirty="0">
                <a:latin typeface="Consolas" panose="020B0609020204030204" pitchFamily="49" charset="0"/>
                <a:cs typeface="Consolas" panose="020B0609020204030204" pitchFamily="49" charset="0"/>
              </a:rPr>
              <a:t>app.UseDirectoryBrowser("/css");</a:t>
            </a:r>
            <a:endParaRPr lang="en-US" sz="1000" dirty="0">
              <a:latin typeface="Consolas" panose="020B0609020204030204" pitchFamily="49" charset="0"/>
              <a:cs typeface="Consolas" panose="020B0609020204030204" pitchFamily="49" charset="0"/>
            </a:endParaRPr>
          </a:p>
          <a:p>
            <a:pPr lvl="2"/>
            <a:r>
              <a:rPr lang="en-US" dirty="0">
                <a:latin typeface="Consolas" panose="020B0609020204030204" pitchFamily="49" charset="0"/>
                <a:cs typeface="Consolas" panose="020B0609020204030204" pitchFamily="49" charset="0"/>
              </a:rPr>
              <a:t>app.UseFileServer(enableDirectoryBrowsing: true);</a:t>
            </a:r>
            <a:endParaRPr lang="en-US" sz="1000" dirty="0">
              <a:latin typeface="Consolas" panose="020B0609020204030204" pitchFamily="49" charset="0"/>
              <a:cs typeface="Consolas" panose="020B0609020204030204" pitchFamily="49" charset="0"/>
            </a:endParaRPr>
          </a:p>
          <a:p>
            <a:pPr lvl="2"/>
            <a:r>
              <a:rPr lang="en-US" dirty="0" err="1">
                <a:latin typeface="Consolas" panose="020B0609020204030204" pitchFamily="49" charset="0"/>
                <a:cs typeface="Consolas" panose="020B0609020204030204" pitchFamily="49" charset="0"/>
              </a:rPr>
              <a:t>app.UseWelcomePage</a:t>
            </a:r>
            <a:r>
              <a:rPr lang="en-US" dirty="0">
                <a:latin typeface="Consolas" panose="020B0609020204030204" pitchFamily="49" charset="0"/>
                <a:cs typeface="Consolas" panose="020B0609020204030204" pitchFamily="49" charset="0"/>
              </a:rPr>
              <a:t>();</a:t>
            </a:r>
          </a:p>
          <a:p>
            <a:pPr lvl="2"/>
            <a:endParaRPr lang="en-US" dirty="0">
              <a:latin typeface="Consolas" panose="020B0609020204030204" pitchFamily="49" charset="0"/>
              <a:cs typeface="Consolas" panose="020B0609020204030204" pitchFamily="49" charset="0"/>
            </a:endParaRPr>
          </a:p>
          <a:p>
            <a:pPr lvl="0"/>
            <a:r>
              <a:rPr lang="en-US" sz="1000" b="1" dirty="0">
                <a:latin typeface="Consolas" panose="020B0609020204030204" pitchFamily="49" charset="0"/>
                <a:cs typeface="Consolas" panose="020B0609020204030204" pitchFamily="49" charset="0"/>
              </a:rPr>
              <a:t>Demo 4:</a:t>
            </a:r>
          </a:p>
          <a:p>
            <a:pPr lvl="1"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Exception handling middleware</a:t>
            </a:r>
          </a:p>
          <a:p>
            <a:pPr lvl="2"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Show developer exception page </a:t>
            </a:r>
          </a:p>
          <a:p>
            <a:pPr lvl="2"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Show custom exception page.</a:t>
            </a:r>
          </a:p>
          <a:p>
            <a:pPr lvl="2"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Example of calling custom logger, sending an SMS, or anything else from the custom logging provider.</a:t>
            </a:r>
          </a:p>
          <a:p>
            <a:pPr lvl="1"/>
            <a:endParaRPr lang="en-US" sz="1000"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38</a:t>
            </a:fld>
            <a:endParaRPr lang="en-US" dirty="0"/>
          </a:p>
        </p:txBody>
      </p:sp>
    </p:spTree>
    <p:extLst>
      <p:ext uri="{BB962C8B-B14F-4D97-AF65-F5344CB8AC3E}">
        <p14:creationId xmlns:p14="http://schemas.microsoft.com/office/powerpoint/2010/main" val="254205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a:t>After completing this lesson, you will be able to:</a:t>
            </a:r>
          </a:p>
          <a:p>
            <a:pPr marL="344478" lvl="1" indent="-171450">
              <a:buFont typeface="Arial" panose="020B0604020202020204" pitchFamily="34" charset="0"/>
              <a:buChar char="•"/>
              <a:defRPr/>
            </a:pPr>
            <a:r>
              <a:rPr lang="en-US" dirty="0"/>
              <a:t>Learn how ASP.NET Core hosting works</a:t>
            </a:r>
          </a:p>
          <a:p>
            <a:pPr marL="344478" lvl="1" indent="-171450">
              <a:buFont typeface="Arial" panose="020B0604020202020204" pitchFamily="34" charset="0"/>
              <a:buChar char="•"/>
              <a:defRPr/>
            </a:pPr>
            <a:r>
              <a:rPr lang="en-US" dirty="0"/>
              <a:t>Learn about various hosting options available for ASP.NET Core applications </a:t>
            </a:r>
          </a:p>
          <a:p>
            <a:pPr marL="171450" indent="-171450">
              <a:defRPr/>
            </a:pPr>
            <a:endParaRPr lang="en-US" dirty="0"/>
          </a:p>
          <a:p>
            <a:pPr>
              <a:buNone/>
              <a:defRPr/>
            </a:pPr>
            <a:r>
              <a:rPr lang="en-US" b="1" dirty="0"/>
              <a:t>Why should you learn this material?</a:t>
            </a:r>
          </a:p>
          <a:p>
            <a:pPr>
              <a:defRPr/>
            </a:pPr>
            <a:r>
              <a:rPr lang="en-US" dirty="0"/>
              <a:t>Hosting is an important area for any web application. With ASP.NET 4 or earlier versions, IIS remained the only option. ASP.NET Core enables choice when it comes to hosting aspect of ASP.NET Core apps. This lesson dives into hosting features implemented by various hosting options and helps you make a right decision by comparing them.</a:t>
            </a:r>
          </a:p>
          <a:p>
            <a:pPr marL="0" indent="0" fontAlgn="auto">
              <a:spcBef>
                <a:spcPts val="0"/>
              </a:spcBef>
              <a:spcAft>
                <a:spcPts val="0"/>
              </a:spcAft>
              <a:buNone/>
              <a:defRPr/>
            </a:pPr>
            <a:endParaRPr lang="en-US" dirty="0">
              <a:solidFill>
                <a:srgbClr val="FF0000"/>
              </a:solidFill>
            </a:endParaRPr>
          </a:p>
        </p:txBody>
      </p:sp>
      <p:sp>
        <p:nvSpPr>
          <p:cNvPr id="4" name="Slide Number Placeholder 3"/>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39</a:t>
            </a:fld>
            <a:endParaRPr lang="en-US" dirty="0"/>
          </a:p>
        </p:txBody>
      </p:sp>
    </p:spTree>
    <p:extLst>
      <p:ext uri="{BB962C8B-B14F-4D97-AF65-F5344CB8AC3E}">
        <p14:creationId xmlns:p14="http://schemas.microsoft.com/office/powerpoint/2010/main" val="3476462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40</a:t>
            </a:fld>
            <a:endParaRPr lang="en-US" dirty="0"/>
          </a:p>
        </p:txBody>
      </p:sp>
    </p:spTree>
    <p:extLst>
      <p:ext uri="{BB962C8B-B14F-4D97-AF65-F5344CB8AC3E}">
        <p14:creationId xmlns:p14="http://schemas.microsoft.com/office/powerpoint/2010/main" val="512050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If your application accepts requests only from an internal network, you can use Kestrel by itself.</a:t>
            </a:r>
          </a:p>
          <a:p>
            <a:r>
              <a:rPr lang="en-US" sz="1050" b="0" i="0" kern="1200" dirty="0">
                <a:solidFill>
                  <a:schemeClr val="tx1"/>
                </a:solidFill>
                <a:effectLst/>
                <a:latin typeface="Segoe UI" panose="020B0502040204020203" pitchFamily="34" charset="0"/>
                <a:ea typeface="+mn-ea"/>
                <a:cs typeface="Segoe UI" panose="020B0502040204020203" pitchFamily="34" charset="0"/>
              </a:rPr>
              <a:t>If you expose your application to the Internet, you must use IIS, Nginx, or Apache as a </a:t>
            </a:r>
            <a:r>
              <a:rPr lang="en-US" sz="1050" b="0" i="1" kern="1200" dirty="0">
                <a:solidFill>
                  <a:schemeClr val="tx1"/>
                </a:solidFill>
                <a:effectLst/>
                <a:latin typeface="Segoe UI" panose="020B0502040204020203" pitchFamily="34" charset="0"/>
                <a:ea typeface="+mn-ea"/>
                <a:cs typeface="Segoe UI" panose="020B0502040204020203" pitchFamily="34" charset="0"/>
              </a:rPr>
              <a:t>reverse proxy server</a:t>
            </a:r>
            <a:r>
              <a:rPr lang="en-US" sz="1050" b="0" i="0" kern="1200" dirty="0">
                <a:solidFill>
                  <a:schemeClr val="tx1"/>
                </a:solidFill>
                <a:effectLst/>
                <a:latin typeface="Segoe UI" panose="020B0502040204020203" pitchFamily="34" charset="0"/>
                <a:ea typeface="+mn-ea"/>
                <a:cs typeface="Segoe UI" panose="020B0502040204020203" pitchFamily="34" charset="0"/>
              </a:rPr>
              <a:t>. A reverse proxy server receives HTTP requests from the Internet and forwards them to Kestrel after some preliminary handling.</a:t>
            </a:r>
          </a:p>
          <a:p>
            <a:r>
              <a:rPr lang="en-US" sz="1050" b="0" i="0" kern="1200" dirty="0">
                <a:solidFill>
                  <a:schemeClr val="tx1"/>
                </a:solidFill>
                <a:effectLst/>
                <a:latin typeface="Segoe UI" panose="020B0502040204020203" pitchFamily="34" charset="0"/>
                <a:ea typeface="+mn-ea"/>
                <a:cs typeface="Segoe UI" panose="020B0502040204020203" pitchFamily="34" charset="0"/>
              </a:rPr>
              <a:t>A reverse proxy is required for edge deployments (exposed to traffic from the Internet) for security reasons. Kestrel is relatively new and does not yet have a full complement of defenses against attacks. This includes but isn't limited to appropriate timeouts, size limits, and concurrent connection limits.</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r>
              <a:rPr lang="en-US" sz="1050" b="0" i="0" kern="1200" dirty="0">
                <a:solidFill>
                  <a:schemeClr val="tx1"/>
                </a:solidFill>
                <a:effectLst/>
                <a:latin typeface="Segoe UI" panose="020B0502040204020203" pitchFamily="34" charset="0"/>
                <a:ea typeface="+mn-ea"/>
                <a:cs typeface="Segoe UI" panose="020B0502040204020203" pitchFamily="34" charset="0"/>
              </a:rPr>
              <a:t>Another scenario that requires a reverse proxy is when you have multiple applications that share the same port running on a single server. That doesn't work with Kestrel directly because Kestrel doesn't support sharing a port between multiple processes. When you configure Kestrel to listen on a port, it handles all traffic for that port regardless of host header. A reverse proxy that can share ports must then forward to Kestrel on a unique port.</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41</a:t>
            </a:fld>
            <a:endParaRPr lang="en-US" dirty="0"/>
          </a:p>
        </p:txBody>
      </p:sp>
    </p:spTree>
    <p:extLst>
      <p:ext uri="{BB962C8B-B14F-4D97-AF65-F5344CB8AC3E}">
        <p14:creationId xmlns:p14="http://schemas.microsoft.com/office/powerpoint/2010/main" val="2073680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HTTP/2 will be supported on macOS in a future release. </a:t>
            </a:r>
          </a:p>
          <a:p>
            <a:r>
              <a:rPr lang="en-US" sz="1050" b="0" i="0" kern="1200" dirty="0">
                <a:solidFill>
                  <a:schemeClr val="tx1"/>
                </a:solidFill>
                <a:effectLst/>
                <a:latin typeface="Segoe UI" panose="020B0502040204020203" pitchFamily="34" charset="0"/>
                <a:ea typeface="+mn-ea"/>
                <a:cs typeface="Segoe UI" panose="020B0502040204020203" pitchFamily="34" charset="0"/>
              </a:rPr>
              <a:t>‡Kestrel has limited support for HTTP/2 on Windows Server 2012 R2 and Windows 8.1. </a:t>
            </a:r>
          </a:p>
          <a:p>
            <a:r>
              <a:rPr lang="en-US" sz="1050" b="0" i="0" kern="1200" dirty="0">
                <a:solidFill>
                  <a:schemeClr val="tx1"/>
                </a:solidFill>
                <a:effectLst/>
                <a:latin typeface="Segoe UI" panose="020B0502040204020203" pitchFamily="34" charset="0"/>
                <a:ea typeface="+mn-ea"/>
                <a:cs typeface="Segoe UI" panose="020B0502040204020203" pitchFamily="34" charset="0"/>
              </a:rPr>
              <a:t>HTTP/2 is disabled by default. For more information on configuration, see the </a:t>
            </a:r>
            <a:r>
              <a:rPr lang="en-US" b="0" i="0" u="sng" dirty="0">
                <a:effectLst/>
                <a:latin typeface="Segoe UI" panose="020B0502040204020203" pitchFamily="34" charset="0"/>
                <a:hlinkClick r:id="rId3"/>
              </a:rPr>
              <a:t>Kestrel options</a:t>
            </a:r>
            <a:r>
              <a:rPr lang="en-US" sz="1050" b="0" i="0" kern="1200" dirty="0">
                <a:solidFill>
                  <a:schemeClr val="tx1"/>
                </a:solidFill>
                <a:effectLst/>
                <a:latin typeface="Segoe UI" panose="020B0502040204020203" pitchFamily="34" charset="0"/>
                <a:ea typeface="+mn-ea"/>
                <a:cs typeface="Segoe UI" panose="020B0502040204020203" pitchFamily="34" charset="0"/>
              </a:rPr>
              <a:t> and </a:t>
            </a:r>
            <a:r>
              <a:rPr lang="en-US" b="0" i="0" u="sng" dirty="0" err="1">
                <a:effectLst/>
                <a:latin typeface="Segoe UI" panose="020B0502040204020203" pitchFamily="34" charset="0"/>
                <a:hlinkClick r:id="rId4"/>
              </a:rPr>
              <a:t>ListenOptions.Protocols</a:t>
            </a:r>
            <a:r>
              <a:rPr lang="en-US" sz="1050" b="0" i="0" kern="1200" dirty="0">
                <a:solidFill>
                  <a:schemeClr val="tx1"/>
                </a:solidFill>
                <a:effectLst/>
                <a:latin typeface="Segoe UI" panose="020B0502040204020203" pitchFamily="34" charset="0"/>
                <a:ea typeface="+mn-ea"/>
                <a:cs typeface="Segoe UI" panose="020B0502040204020203" pitchFamily="34" charset="0"/>
              </a:rPr>
              <a:t> sections.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42</a:t>
            </a:fld>
            <a:endParaRPr lang="en-US" dirty="0"/>
          </a:p>
        </p:txBody>
      </p:sp>
    </p:spTree>
    <p:extLst>
      <p:ext uri="{BB962C8B-B14F-4D97-AF65-F5344CB8AC3E}">
        <p14:creationId xmlns:p14="http://schemas.microsoft.com/office/powerpoint/2010/main" val="1955676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Because it's built on </a:t>
            </a:r>
            <a:r>
              <a:rPr lang="en-US" sz="1050" b="0" i="0" kern="1200" dirty="0" err="1">
                <a:solidFill>
                  <a:schemeClr val="tx1"/>
                </a:solidFill>
                <a:effectLst/>
                <a:latin typeface="Segoe UI" panose="020B0502040204020203" pitchFamily="34" charset="0"/>
                <a:ea typeface="+mn-ea"/>
                <a:cs typeface="Segoe UI" panose="020B0502040204020203" pitchFamily="34" charset="0"/>
              </a:rPr>
              <a:t>Http.Sys</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kern="1200" dirty="0" err="1">
                <a:solidFill>
                  <a:schemeClr val="tx1"/>
                </a:solidFill>
                <a:effectLst/>
                <a:latin typeface="Segoe UI" panose="020B0502040204020203" pitchFamily="34" charset="0"/>
                <a:ea typeface="+mn-ea"/>
                <a:cs typeface="Segoe UI" panose="020B0502040204020203" pitchFamily="34" charset="0"/>
              </a:rPr>
              <a:t>WebListener</a:t>
            </a:r>
            <a:r>
              <a:rPr lang="en-US" sz="1050" b="0" i="0" kern="1200" dirty="0">
                <a:solidFill>
                  <a:schemeClr val="tx1"/>
                </a:solidFill>
                <a:effectLst/>
                <a:latin typeface="Segoe UI" panose="020B0502040204020203" pitchFamily="34" charset="0"/>
                <a:ea typeface="+mn-ea"/>
                <a:cs typeface="Segoe UI" panose="020B0502040204020203" pitchFamily="34" charset="0"/>
              </a:rPr>
              <a:t> doesn't require a reverse proxy server for protection against attacks. </a:t>
            </a:r>
            <a:r>
              <a:rPr lang="en-US" sz="1050" b="0" i="0" kern="1200" dirty="0" err="1">
                <a:solidFill>
                  <a:schemeClr val="tx1"/>
                </a:solidFill>
                <a:effectLst/>
                <a:latin typeface="Segoe UI" panose="020B0502040204020203" pitchFamily="34" charset="0"/>
                <a:ea typeface="+mn-ea"/>
                <a:cs typeface="Segoe UI" panose="020B0502040204020203" pitchFamily="34" charset="0"/>
              </a:rPr>
              <a:t>Http.Sys</a:t>
            </a:r>
            <a:r>
              <a:rPr lang="en-US" sz="1050" b="0" i="0" kern="1200" dirty="0">
                <a:solidFill>
                  <a:schemeClr val="tx1"/>
                </a:solidFill>
                <a:effectLst/>
                <a:latin typeface="Segoe UI" panose="020B0502040204020203" pitchFamily="34" charset="0"/>
                <a:ea typeface="+mn-ea"/>
                <a:cs typeface="Segoe UI" panose="020B0502040204020203" pitchFamily="34" charset="0"/>
              </a:rPr>
              <a:t> is mature technology that protects against many kinds of attacks and provides the robustness, security, and scalability of a full-featured web server. IIS itself runs as an HTTP listener on top of </a:t>
            </a:r>
            <a:r>
              <a:rPr lang="en-US" sz="1050" b="0" i="0" kern="1200" dirty="0" err="1">
                <a:solidFill>
                  <a:schemeClr val="tx1"/>
                </a:solidFill>
                <a:effectLst/>
                <a:latin typeface="Segoe UI" panose="020B0502040204020203" pitchFamily="34" charset="0"/>
                <a:ea typeface="+mn-ea"/>
                <a:cs typeface="Segoe UI" panose="020B0502040204020203" pitchFamily="34" charset="0"/>
              </a:rPr>
              <a:t>Http.Sys</a:t>
            </a:r>
            <a:r>
              <a:rPr lang="en-US" sz="1050" b="0" i="0" kern="1200" dirty="0">
                <a:solidFill>
                  <a:schemeClr val="tx1"/>
                </a:solidFill>
                <a:effectLst/>
                <a:latin typeface="Segoe UI" panose="020B0502040204020203" pitchFamily="34" charset="0"/>
                <a:ea typeface="+mn-ea"/>
                <a:cs typeface="Segoe UI" panose="020B0502040204020203" pitchFamily="34" charset="0"/>
              </a:rPr>
              <a:t>.</a:t>
            </a:r>
          </a:p>
          <a:p>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r>
              <a:rPr lang="en-US" dirty="0"/>
              <a:t>Enable Windows Authentication with IIS and </a:t>
            </a:r>
            <a:r>
              <a:rPr lang="en-US" dirty="0" err="1"/>
              <a:t>Kertrel</a:t>
            </a:r>
            <a:r>
              <a:rPr lang="en-US" dirty="0"/>
              <a:t> or Enable Windows Authentication with HTTP.sys =&gt; https://docs.microsoft.com/en-us/aspnet/core/security/authentication/windowsauth?view=aspnetcore-2.1</a:t>
            </a:r>
          </a:p>
        </p:txBody>
      </p:sp>
      <p:sp>
        <p:nvSpPr>
          <p:cNvPr id="4" name="Slide Number Placeholder 3"/>
          <p:cNvSpPr>
            <a:spLocks noGrp="1"/>
          </p:cNvSpPr>
          <p:nvPr>
            <p:ph type="sldNum" sz="quarter" idx="10"/>
          </p:nvPr>
        </p:nvSpPr>
        <p:spPr/>
        <p:txBody>
          <a:bodyPr/>
          <a:lstStyle/>
          <a:p>
            <a:fld id="{1489DB6A-E92B-415B-AFB4-9C72D4A9006D}" type="slidenum">
              <a:rPr lang="en-US" smtClean="0"/>
              <a:pPr/>
              <a:t>43</a:t>
            </a:fld>
            <a:endParaRPr lang="en-US" dirty="0"/>
          </a:p>
        </p:txBody>
      </p:sp>
    </p:spTree>
    <p:extLst>
      <p:ext uri="{BB962C8B-B14F-4D97-AF65-F5344CB8AC3E}">
        <p14:creationId xmlns:p14="http://schemas.microsoft.com/office/powerpoint/2010/main" val="2799997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45</a:t>
            </a:fld>
            <a:endParaRPr lang="en-US" dirty="0"/>
          </a:p>
        </p:txBody>
      </p:sp>
    </p:spTree>
    <p:extLst>
      <p:ext uri="{BB962C8B-B14F-4D97-AF65-F5344CB8AC3E}">
        <p14:creationId xmlns:p14="http://schemas.microsoft.com/office/powerpoint/2010/main" val="2913393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b="1" dirty="0"/>
              <a:t>Recommendation:</a:t>
            </a:r>
            <a:r>
              <a:rPr lang="en-US" b="1" baseline="0" dirty="0"/>
              <a:t> </a:t>
            </a:r>
            <a:r>
              <a:rPr lang="en-US" dirty="0"/>
              <a:t>If you intend to deploy your application on a Windows server, you should run IIS as a reverse proxy server that manages and proxies requests to Kestrel. If deploying on Linux, you should run a comparable reverse proxy server such as Apache or Nginx to proxy requests to Kestrel.</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dirty="0"/>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dirty="0"/>
              <a:t>Ref: https://docs.asp.net/en/latest/fundamentals/servers.html </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49</a:t>
            </a:fld>
            <a:endParaRPr lang="en-US" dirty="0"/>
          </a:p>
        </p:txBody>
      </p:sp>
    </p:spTree>
    <p:extLst>
      <p:ext uri="{BB962C8B-B14F-4D97-AF65-F5344CB8AC3E}">
        <p14:creationId xmlns:p14="http://schemas.microsoft.com/office/powerpoint/2010/main" val="67397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lvl="0"/>
            <a:r>
              <a:rPr lang="en-US" dirty="0"/>
              <a:t>This module discusses the following sections:</a:t>
            </a:r>
          </a:p>
          <a:p>
            <a:pPr lvl="1"/>
            <a:r>
              <a:rPr lang="en-US" dirty="0"/>
              <a:t>Section 1: Design Patterns</a:t>
            </a:r>
          </a:p>
          <a:p>
            <a:pPr lvl="1"/>
            <a:r>
              <a:rPr lang="en-US" dirty="0"/>
              <a:t>Section 2: ASP.NET</a:t>
            </a:r>
          </a:p>
          <a:p>
            <a:pPr lvl="1"/>
            <a:r>
              <a:rPr lang="en-US" dirty="0"/>
              <a:t>Section 3: ASP.NET Core</a:t>
            </a:r>
          </a:p>
          <a:p>
            <a:endParaRPr lang="en-US" dirty="0"/>
          </a:p>
          <a:p>
            <a:r>
              <a:rPr lang="en-US" dirty="0"/>
              <a:t>After completing this module, you will be able to:</a:t>
            </a:r>
          </a:p>
          <a:p>
            <a:pPr lvl="1"/>
            <a:r>
              <a:rPr lang="en-US" dirty="0"/>
              <a:t>Understand the fundamental concepts of MVC design pattern.</a:t>
            </a:r>
          </a:p>
          <a:p>
            <a:pPr lvl="1"/>
            <a:r>
              <a:rPr lang="en-US" dirty="0"/>
              <a:t>Compare MVC with Web Forms and Web Pages</a:t>
            </a:r>
          </a:p>
          <a:p>
            <a:pPr lvl="1"/>
            <a:r>
              <a:rPr lang="en-US" dirty="0"/>
              <a:t>Understand how ASP.NET Core brings together all the three web development models.</a:t>
            </a:r>
          </a:p>
          <a:p>
            <a:pPr lvl="1"/>
            <a:r>
              <a:rPr lang="en-US" dirty="0"/>
              <a:t>Understand the major differences and enhancements made in ASP.NET Core.</a:t>
            </a:r>
          </a:p>
        </p:txBody>
      </p:sp>
      <p:sp>
        <p:nvSpPr>
          <p:cNvPr id="4" name="Slide Number Placeholder 3"/>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a:t>
            </a:fld>
            <a:endParaRPr lang="en-US" dirty="0"/>
          </a:p>
        </p:txBody>
      </p:sp>
    </p:spTree>
    <p:extLst>
      <p:ext uri="{BB962C8B-B14F-4D97-AF65-F5344CB8AC3E}">
        <p14:creationId xmlns:p14="http://schemas.microsoft.com/office/powerpoint/2010/main" val="227575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If you intend to deploy your application on a Windows server, you should prefer the Windows optimized servers (IIS and </a:t>
            </a:r>
            <a:r>
              <a:rPr lang="en-US" dirty="0" err="1"/>
              <a:t>WebListener</a:t>
            </a:r>
            <a:r>
              <a:rPr lang="en-US" dirty="0"/>
              <a:t>). IIS remains the best choice for typical web application deployments on Windows servers, and provides the richest set of features. Choose </a:t>
            </a:r>
            <a:r>
              <a:rPr lang="en-US" dirty="0" err="1"/>
              <a:t>WebListener</a:t>
            </a:r>
            <a:r>
              <a:rPr lang="en-US" dirty="0"/>
              <a:t> instead of IIS only if you need to host your application within your own process or service. Use Kestrel if you intend to develop or deploy to non-Windows environments.</a:t>
            </a:r>
          </a:p>
          <a:p>
            <a:r>
              <a:rPr lang="en-US" dirty="0"/>
              <a:t>The recommended way to run ASP.NET Core applications on Windows is using IIS as a reverse-proxy server. The </a:t>
            </a:r>
            <a:r>
              <a:rPr lang="en-US" dirty="0" err="1"/>
              <a:t>HttpPlatformHandler</a:t>
            </a:r>
            <a:r>
              <a:rPr lang="en-US" dirty="0"/>
              <a:t> module in IIS manages and proxies requests to an HTTP server hosted out-of-process. ASP.NET Core ships with two different HTTP servers:</a:t>
            </a:r>
          </a:p>
          <a:p>
            <a:pPr lvl="1"/>
            <a:r>
              <a:rPr lang="en-US" dirty="0" err="1"/>
              <a:t>Microsoft.AspNetCore.Server.Kestrel</a:t>
            </a:r>
            <a:r>
              <a:rPr lang="en-US" dirty="0"/>
              <a:t> (AKA Kestrel, cross-platform)</a:t>
            </a:r>
          </a:p>
          <a:p>
            <a:pPr lvl="1"/>
            <a:r>
              <a:rPr lang="en-US" dirty="0" err="1"/>
              <a:t>Microsoft.AspNetCore.Server.WebListener</a:t>
            </a:r>
            <a:r>
              <a:rPr lang="en-US" dirty="0"/>
              <a:t> (AKA </a:t>
            </a:r>
            <a:r>
              <a:rPr lang="en-US" dirty="0" err="1"/>
              <a:t>WebListener</a:t>
            </a:r>
            <a:r>
              <a:rPr lang="en-US" dirty="0"/>
              <a:t>, Windows-only, preview)</a:t>
            </a:r>
          </a:p>
          <a:p>
            <a:r>
              <a:rPr lang="en-US" dirty="0"/>
              <a:t>ASP.NET Core does not directly listen for requests, but instead relies on the HTTP server implementation to surface the request to the application as a set of </a:t>
            </a:r>
            <a:r>
              <a:rPr lang="en-US" dirty="0">
                <a:hlinkClick r:id="rId3"/>
              </a:rPr>
              <a:t>feature interfaces</a:t>
            </a:r>
            <a:r>
              <a:rPr lang="en-US" dirty="0"/>
              <a:t> composed into an </a:t>
            </a:r>
            <a:r>
              <a:rPr lang="en-US" dirty="0" err="1"/>
              <a:t>HttpContext</a:t>
            </a:r>
            <a:r>
              <a:rPr lang="en-US" dirty="0"/>
              <a:t>. While </a:t>
            </a:r>
            <a:r>
              <a:rPr lang="en-US" dirty="0" err="1"/>
              <a:t>WebListener</a:t>
            </a:r>
            <a:r>
              <a:rPr lang="en-US" dirty="0"/>
              <a:t> is Windows-only, Kestrel is designed to run cross-platform. </a:t>
            </a:r>
          </a:p>
          <a:p>
            <a:r>
              <a:rPr lang="en-US" dirty="0"/>
              <a:t>Custom Server: You can create your own server in which to host ASP.NET apps, or use other open source servers. When implementing your own server, you’re free to implement just the feature interfaces your application needs, though at a minimum you must support </a:t>
            </a:r>
            <a:r>
              <a:rPr lang="en-US" dirty="0" err="1"/>
              <a:t>IHttpRequestFeature</a:t>
            </a:r>
            <a:r>
              <a:rPr lang="en-US" dirty="0"/>
              <a:t> and </a:t>
            </a:r>
            <a:r>
              <a:rPr lang="en-US" dirty="0" err="1"/>
              <a:t>IHttpResponseFeature</a:t>
            </a:r>
            <a:r>
              <a:rPr lang="en-US" dirty="0"/>
              <a:t>.</a:t>
            </a:r>
          </a:p>
          <a:p>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50</a:t>
            </a:fld>
            <a:endParaRPr lang="en-US" dirty="0"/>
          </a:p>
        </p:txBody>
      </p:sp>
    </p:spTree>
    <p:extLst>
      <p:ext uri="{BB962C8B-B14F-4D97-AF65-F5344CB8AC3E}">
        <p14:creationId xmlns:p14="http://schemas.microsoft.com/office/powerpoint/2010/main" val="3303846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Demo Script:</a:t>
            </a:r>
          </a:p>
          <a:p>
            <a:pPr marL="171442" lvl="0" indent="-171442"/>
            <a:r>
              <a:rPr lang="en-US" b="0" dirty="0"/>
              <a:t>Open </a:t>
            </a:r>
            <a:r>
              <a:rPr lang="en-US" b="1" dirty="0" err="1"/>
              <a:t>HostingServersDemo</a:t>
            </a:r>
            <a:r>
              <a:rPr lang="en-US" b="0" dirty="0"/>
              <a:t> project in Module1 demo solution</a:t>
            </a:r>
          </a:p>
          <a:p>
            <a:pPr marL="171442" lvl="0" indent="-171442"/>
            <a:r>
              <a:rPr lang="en-US" b="0" dirty="0"/>
              <a:t>Show how to configure HTTP.sys</a:t>
            </a:r>
          </a:p>
          <a:p>
            <a:pPr marL="171442" lvl="0" indent="-171442"/>
            <a:r>
              <a:rPr lang="en-US" b="0" dirty="0"/>
              <a:t>Show how Kestrel is configured by default in </a:t>
            </a:r>
            <a:r>
              <a:rPr lang="en-US" dirty="0" err="1"/>
              <a:t>CreateWebHostBuilder</a:t>
            </a:r>
            <a:r>
              <a:rPr lang="en-US" dirty="0"/>
              <a:t> method</a:t>
            </a:r>
          </a:p>
          <a:p>
            <a:pPr marL="171442" lvl="0" indent="-171442"/>
            <a:r>
              <a:rPr lang="en-US" b="0" dirty="0"/>
              <a:t>Run the application from the command prompt by executing: dotnet run</a:t>
            </a:r>
          </a:p>
          <a:p>
            <a:pPr marL="344470" lvl="1" indent="-171442"/>
            <a:r>
              <a:rPr lang="en-US" b="0" dirty="0"/>
              <a:t>Open any page then show how Kestrel is loaded by default.</a:t>
            </a:r>
          </a:p>
          <a:p>
            <a:pPr marL="171442" lvl="0" indent="-171442"/>
            <a:r>
              <a:rPr lang="en-US" b="0" dirty="0"/>
              <a:t>Now run the app with </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EnableHttpSys</a:t>
            </a:r>
            <a:r>
              <a:rPr lang="en-US" dirty="0"/>
              <a:t> switch: dotnet run </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EnableHttpSys</a:t>
            </a:r>
            <a:r>
              <a:rPr lang="en-US" dirty="0"/>
              <a:t> </a:t>
            </a:r>
          </a:p>
          <a:p>
            <a:pPr marL="344470" lvl="1" indent="-171442"/>
            <a:r>
              <a:rPr lang="en-US" b="0" dirty="0"/>
              <a:t>Open any page then show how HTTP.sys is loaded from the console </a:t>
            </a:r>
            <a:r>
              <a:rPr lang="en-US" b="0" dirty="0" err="1"/>
              <a:t>loggins</a:t>
            </a:r>
            <a:r>
              <a:rPr lang="en-US" b="0" dirty="0"/>
              <a:t>: </a:t>
            </a:r>
            <a:r>
              <a:rPr lang="en-US" b="0" dirty="0" err="1"/>
              <a:t>Microsoft.AspNetCore.Server.HttpSys.HttpSysListener</a:t>
            </a:r>
            <a:endParaRPr lang="en-US" b="0" dirty="0"/>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51</a:t>
            </a:fld>
            <a:endParaRPr lang="en-US" dirty="0"/>
          </a:p>
        </p:txBody>
      </p:sp>
    </p:spTree>
    <p:extLst>
      <p:ext uri="{BB962C8B-B14F-4D97-AF65-F5344CB8AC3E}">
        <p14:creationId xmlns:p14="http://schemas.microsoft.com/office/powerpoint/2010/main" val="2448191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Demo Script:</a:t>
            </a:r>
            <a:endParaRPr lang="en-US" dirty="0"/>
          </a:p>
          <a:p>
            <a:pPr marL="344470" lvl="1" indent="-171442"/>
            <a:r>
              <a:rPr lang="en-US" dirty="0"/>
              <a:t>Use the previous example then publish the web application to a folder using VS or using the CLI: dotnet publish</a:t>
            </a:r>
          </a:p>
          <a:p>
            <a:pPr marL="344470" lvl="1" indent="-171442"/>
            <a:r>
              <a:rPr lang="en-US" dirty="0"/>
              <a:t>Make sure that the app have a corresponding </a:t>
            </a:r>
            <a:r>
              <a:rPr lang="en-US" dirty="0" err="1"/>
              <a:t>web.config</a:t>
            </a:r>
            <a:r>
              <a:rPr lang="en-US" dirty="0"/>
              <a:t> which have the ANCM settings to run the app</a:t>
            </a:r>
          </a:p>
          <a:p>
            <a:pPr marL="515914" lvl="2" indent="-171442"/>
            <a:r>
              <a:rPr lang="en-US" dirty="0"/>
              <a:t>If you don’t have just run: dotnet new </a:t>
            </a:r>
            <a:r>
              <a:rPr lang="en-US" dirty="0" err="1"/>
              <a:t>webconfig</a:t>
            </a:r>
            <a:endParaRPr lang="en-US" dirty="0"/>
          </a:p>
          <a:p>
            <a:pPr marL="344470" lvl="1" indent="-171442"/>
            <a:r>
              <a:rPr lang="en-US" dirty="0"/>
              <a:t>Create a new application pool with name </a:t>
            </a:r>
            <a:r>
              <a:rPr lang="en-US" dirty="0" err="1"/>
              <a:t>HostingServersDemo</a:t>
            </a:r>
            <a:r>
              <a:rPr lang="en-US" dirty="0"/>
              <a:t> and select “No Managed Code” in the .NET CLR version</a:t>
            </a:r>
          </a:p>
          <a:p>
            <a:pPr marL="344470" lvl="1" indent="-171442"/>
            <a:r>
              <a:rPr lang="en-US" dirty="0"/>
              <a:t>Create a new web application with name </a:t>
            </a:r>
            <a:r>
              <a:rPr lang="en-US" dirty="0" err="1"/>
              <a:t>HostingServersDemo</a:t>
            </a:r>
            <a:r>
              <a:rPr lang="en-US" dirty="0"/>
              <a:t> and use the recently created app pool and select the correct publish folder and use any unused port in your machine.</a:t>
            </a:r>
          </a:p>
          <a:p>
            <a:pPr marL="344470" lvl="1" indent="-171442"/>
            <a:r>
              <a:rPr lang="en-US" dirty="0"/>
              <a:t>Run the app and show how it work and how w3wp launces dotnet.exe</a:t>
            </a:r>
          </a:p>
          <a:p>
            <a:pPr marL="344470" lvl="1" indent="-171442"/>
            <a:r>
              <a:rPr lang="en-US" dirty="0"/>
              <a:t>Demo Script Screenshot in the next hidden slide</a:t>
            </a:r>
          </a:p>
          <a:p>
            <a:pPr marL="401628" lvl="1" indent="-228600">
              <a:buFont typeface="+mj-lt"/>
              <a:buAutoNum type="arabicPeriod"/>
            </a:pPr>
            <a:endParaRPr lang="en-US" dirty="0"/>
          </a:p>
          <a:p>
            <a:pPr marL="401628" lvl="1" indent="-228600">
              <a:buFont typeface="+mj-lt"/>
              <a:buAutoNum type="arabicPeriod"/>
            </a:pPr>
            <a:endParaRPr lang="en-US" dirty="0"/>
          </a:p>
          <a:p>
            <a:pPr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Hosting:</a:t>
            </a:r>
          </a:p>
          <a:p>
            <a:pPr lvl="1"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IIS middleware</a:t>
            </a:r>
          </a:p>
          <a:p>
            <a:pPr lvl="1"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No managed code configuration for App Pool.</a:t>
            </a:r>
          </a:p>
          <a:p>
            <a:pPr marL="173028" lvl="1" indent="0">
              <a:buFont typeface="+mj-lt"/>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52</a:t>
            </a:fld>
            <a:endParaRPr lang="en-US" dirty="0"/>
          </a:p>
        </p:txBody>
      </p:sp>
    </p:spTree>
    <p:extLst>
      <p:ext uri="{BB962C8B-B14F-4D97-AF65-F5344CB8AC3E}">
        <p14:creationId xmlns:p14="http://schemas.microsoft.com/office/powerpoint/2010/main" val="2933308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lesson, you will be able to learn:</a:t>
            </a:r>
          </a:p>
          <a:p>
            <a:pPr lvl="1"/>
            <a:r>
              <a:rPr lang="en-US" dirty="0"/>
              <a:t>Working environments</a:t>
            </a:r>
          </a:p>
        </p:txBody>
      </p:sp>
      <p:sp>
        <p:nvSpPr>
          <p:cNvPr id="4" name="Slide Number Placeholder 3"/>
          <p:cNvSpPr>
            <a:spLocks noGrp="1"/>
          </p:cNvSpPr>
          <p:nvPr>
            <p:ph type="sldNum" sz="quarter" idx="11"/>
          </p:nvPr>
        </p:nvSpPr>
        <p:spPr/>
        <p:txBody>
          <a:bodyPr/>
          <a:lstStyle/>
          <a:p>
            <a:fld id="{73CFBB7B-29F3-4A9F-B039-645092B1B4E9}" type="slidenum">
              <a:rPr lang="en-US" smtClean="0"/>
              <a:pPr/>
              <a:t>54</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974718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lvl="0"/>
            <a:r>
              <a:rPr lang="en-US" dirty="0"/>
              <a:t>ASP.NET Core introduces improved support for controlling application behavior across multiple environments, such as development, staging, and production. Environment variables are used to indicate which environment the application is running in, allowing the app to be configured appropriately.</a:t>
            </a:r>
          </a:p>
          <a:p>
            <a:endParaRPr lang="en-US" dirty="0"/>
          </a:p>
          <a:p>
            <a:pPr lvl="0"/>
            <a:r>
              <a:rPr lang="en-US" dirty="0"/>
              <a:t>When an ASP.NET Core application starts, the Startup class is used to bootstrap the application, and load its configuration settings, etc. However, if a class exists, named Startup{EnvironmentName}, for example, StartupDevelopment, and the ASPNET_ENV environment variable matches that name, then that Startup class is used instead. Thus, you could configure Startup for development, but have a separate StartupProduction that would be used when the app is run in production or vice versa.</a:t>
            </a:r>
          </a:p>
          <a:p>
            <a:endParaRPr lang="en-US" dirty="0"/>
          </a:p>
          <a:p>
            <a:pPr lvl="0"/>
            <a:r>
              <a:rPr lang="en-US" dirty="0"/>
              <a:t>In addition to using an entirely separate Startup class based on the current environment, you can also make adjustments to how the application is configured within a Startup class. The Configure() and ConfigureServices() methods support environment-specific versions similar to the Startup class itself, of the form Configure[Environment]() and Configure[Environment]Services(). If you define a method ConfigureDevelopment(), it will be called instead of Configure() when the environment is set to development. Likewise, ConfigureDevelopmentServices() would be called instead of ConfigureServices() in the same environment.</a:t>
            </a:r>
          </a:p>
          <a:p>
            <a:endParaRPr lang="en-US" dirty="0"/>
          </a:p>
          <a:p>
            <a:pPr lvl="0"/>
            <a:r>
              <a:rPr lang="en-US" dirty="0"/>
              <a:t>ASP.NET Core provides a number of features and conventions that allow developers to easily control how their applications behave in different environments. When publishing an application from development to staging to production, environment variables set appropriately for the environment allowing for optimization of the application for debugging, testing, or production use, as appropriate.</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55</a:t>
            </a:fld>
            <a:endParaRPr lang="en-US" dirty="0"/>
          </a:p>
        </p:txBody>
      </p:sp>
    </p:spTree>
    <p:extLst>
      <p:ext uri="{BB962C8B-B14F-4D97-AF65-F5344CB8AC3E}">
        <p14:creationId xmlns:p14="http://schemas.microsoft.com/office/powerpoint/2010/main" val="2519564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57</a:t>
            </a:fld>
            <a:endParaRPr lang="en-US" dirty="0"/>
          </a:p>
        </p:txBody>
      </p:sp>
    </p:spTree>
    <p:extLst>
      <p:ext uri="{BB962C8B-B14F-4D97-AF65-F5344CB8AC3E}">
        <p14:creationId xmlns:p14="http://schemas.microsoft.com/office/powerpoint/2010/main" val="1272904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58</a:t>
            </a:fld>
            <a:endParaRPr lang="en-US" dirty="0"/>
          </a:p>
        </p:txBody>
      </p:sp>
    </p:spTree>
    <p:extLst>
      <p:ext uri="{BB962C8B-B14F-4D97-AF65-F5344CB8AC3E}">
        <p14:creationId xmlns:p14="http://schemas.microsoft.com/office/powerpoint/2010/main" val="1272904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Demo Script:</a:t>
            </a:r>
            <a:endParaRPr lang="en-US" dirty="0"/>
          </a:p>
          <a:p>
            <a:pPr marL="401628" lvl="1" indent="-228600">
              <a:buFont typeface="+mj-lt"/>
              <a:buAutoNum type="arabicPeriod"/>
            </a:pPr>
            <a:r>
              <a:rPr lang="en-US" dirty="0"/>
              <a:t>Open the </a:t>
            </a:r>
            <a:r>
              <a:rPr lang="en-US" b="1" dirty="0" err="1"/>
              <a:t>EnvironmentsDemo</a:t>
            </a:r>
            <a:r>
              <a:rPr lang="en-US" dirty="0"/>
              <a:t> application in </a:t>
            </a:r>
            <a:r>
              <a:rPr lang="en-US" b="1" dirty="0"/>
              <a:t>Demos</a:t>
            </a:r>
            <a:r>
              <a:rPr lang="en-US" dirty="0"/>
              <a:t> folder.</a:t>
            </a:r>
          </a:p>
          <a:p>
            <a:pPr marL="401628" lvl="1" indent="-228600">
              <a:buFont typeface="+mj-lt"/>
              <a:buAutoNum type="arabicPeriod"/>
            </a:pPr>
            <a:r>
              <a:rPr lang="en-US" dirty="0"/>
              <a:t>Right-click the project and go to properties.</a:t>
            </a:r>
          </a:p>
          <a:p>
            <a:pPr marL="401628" lvl="1" indent="-228600">
              <a:buFont typeface="+mj-lt"/>
              <a:buAutoNum type="arabicPeriod"/>
            </a:pPr>
            <a:r>
              <a:rPr lang="en-US" dirty="0"/>
              <a:t>Go to Debug tab and set the Hosting environment property to </a:t>
            </a:r>
            <a:r>
              <a:rPr lang="en-US" b="1" dirty="0"/>
              <a:t>Production</a:t>
            </a:r>
            <a:r>
              <a:rPr lang="en-US" dirty="0"/>
              <a:t>.</a:t>
            </a:r>
          </a:p>
          <a:p>
            <a:pPr marL="401628" lvl="1" indent="-228600">
              <a:buFont typeface="+mj-lt"/>
              <a:buAutoNum type="arabicPeriod"/>
            </a:pPr>
            <a:r>
              <a:rPr lang="en-US" dirty="0"/>
              <a:t>Run the application. It should show a standard ASP.NET default template web app.</a:t>
            </a:r>
          </a:p>
          <a:p>
            <a:pPr marL="401628" lvl="1" indent="-228600">
              <a:buFont typeface="+mj-lt"/>
              <a:buAutoNum type="arabicPeriod"/>
            </a:pPr>
            <a:r>
              <a:rPr lang="en-US" dirty="0"/>
              <a:t>Go back to project properties and set the Hosting environment property to </a:t>
            </a:r>
            <a:r>
              <a:rPr lang="en-US" b="1" dirty="0"/>
              <a:t>Development</a:t>
            </a:r>
            <a:r>
              <a:rPr lang="en-US" dirty="0"/>
              <a:t>.</a:t>
            </a:r>
          </a:p>
          <a:p>
            <a:pPr marL="401628" lvl="1" indent="-228600">
              <a:buFont typeface="+mj-lt"/>
              <a:buAutoNum type="arabicPeriod"/>
            </a:pPr>
            <a:r>
              <a:rPr lang="en-US" dirty="0"/>
              <a:t>Re-run the application. It should show a beautiful welcome page.</a:t>
            </a:r>
          </a:p>
          <a:p>
            <a:pPr marL="401628" lvl="1" indent="-228600">
              <a:buFont typeface="+mj-lt"/>
              <a:buAutoNum type="arabicPeriod"/>
            </a:pPr>
            <a:r>
              <a:rPr lang="en-US" dirty="0"/>
              <a:t>Go back to project properties and set the Hosting environment property to </a:t>
            </a:r>
            <a:r>
              <a:rPr lang="en-US" b="1" dirty="0"/>
              <a:t>Staging</a:t>
            </a:r>
            <a:r>
              <a:rPr lang="en-US" dirty="0"/>
              <a:t>.</a:t>
            </a:r>
          </a:p>
          <a:p>
            <a:pPr marL="401628" lvl="1" indent="-228600">
              <a:buFont typeface="+mj-lt"/>
              <a:buAutoNum type="arabicPeriod"/>
            </a:pPr>
            <a:r>
              <a:rPr lang="en-US" dirty="0"/>
              <a:t>Re-run the application. It should show the following text: </a:t>
            </a:r>
            <a:r>
              <a:rPr lang="en-US" b="1" dirty="0"/>
              <a:t>Staging Environment!</a:t>
            </a:r>
            <a:r>
              <a:rPr lang="en-US" dirty="0"/>
              <a:t>.</a:t>
            </a:r>
          </a:p>
          <a:p>
            <a:pPr marL="401628" lvl="1" indent="-228600">
              <a:buFont typeface="+mj-lt"/>
              <a:buAutoNum type="arabicPeriod"/>
            </a:pPr>
            <a:r>
              <a:rPr lang="en-US" dirty="0"/>
              <a:t>Go to </a:t>
            </a:r>
            <a:r>
              <a:rPr lang="en-US" b="1" dirty="0"/>
              <a:t>Startup.cs</a:t>
            </a:r>
            <a:r>
              <a:rPr lang="en-US" dirty="0"/>
              <a:t> and show how it is set up for the three working environments with three startup classes.</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59</a:t>
            </a:fld>
            <a:endParaRPr lang="en-US" dirty="0"/>
          </a:p>
        </p:txBody>
      </p:sp>
    </p:spTree>
    <p:extLst>
      <p:ext uri="{BB962C8B-B14F-4D97-AF65-F5344CB8AC3E}">
        <p14:creationId xmlns:p14="http://schemas.microsoft.com/office/powerpoint/2010/main" val="1354807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60</a:t>
            </a:fld>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4762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61</a:t>
            </a:fld>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118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lesson, you will be able to:</a:t>
            </a:r>
          </a:p>
          <a:p>
            <a:pPr lvl="1"/>
            <a:r>
              <a:rPr lang="en-US" dirty="0"/>
              <a:t>Describe modern web</a:t>
            </a:r>
          </a:p>
          <a:p>
            <a:pPr lvl="1"/>
            <a:r>
              <a:rPr lang="en-US" dirty="0"/>
              <a:t>Learn about the attributes of modern web</a:t>
            </a:r>
          </a:p>
          <a:p>
            <a:endParaRPr lang="en-US" dirty="0"/>
          </a:p>
          <a:p>
            <a:r>
              <a:rPr lang="en-US" b="1" dirty="0"/>
              <a:t>Why should you learn this material?</a:t>
            </a:r>
          </a:p>
          <a:p>
            <a:pPr lvl="1"/>
            <a:r>
              <a:rPr lang="en-US" dirty="0"/>
              <a:t>To understand what modern web</a:t>
            </a:r>
            <a:r>
              <a:rPr lang="en-US" baseline="0" dirty="0"/>
              <a:t> comprises of and how ASP.NET Core implements those attributes in its stack.</a:t>
            </a:r>
            <a:endParaRPr lang="en-US" dirty="0"/>
          </a:p>
          <a:p>
            <a:endParaRPr lang="en-US" dirty="0">
              <a:solidFill>
                <a:srgbClr val="FF0000"/>
              </a:solidFill>
            </a:endParaRPr>
          </a:p>
        </p:txBody>
      </p:sp>
      <p:sp>
        <p:nvSpPr>
          <p:cNvPr id="4" name="Slide Number Placeholder 3"/>
          <p:cNvSpPr>
            <a:spLocks noGrp="1"/>
          </p:cNvSpPr>
          <p:nvPr>
            <p:ph type="sldNum" sz="quarter" idx="11"/>
          </p:nvPr>
        </p:nvSpPr>
        <p:spPr/>
        <p:txBody>
          <a:bodyPr/>
          <a:lstStyle/>
          <a:p>
            <a:fld id="{73CFBB7B-29F3-4A9F-B039-645092B1B4E9}" type="slidenum">
              <a:rPr lang="en-US" smtClean="0"/>
              <a:pPr/>
              <a:t>5</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559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Update the slide with </a:t>
            </a:r>
            <a:r>
              <a:rPr lang="en-US"/>
              <a:t>your workshop code in red.</a:t>
            </a:r>
          </a:p>
        </p:txBody>
      </p:sp>
      <p:sp>
        <p:nvSpPr>
          <p:cNvPr id="4" name="Slide Number Placeholder 3"/>
          <p:cNvSpPr>
            <a:spLocks noGrp="1"/>
          </p:cNvSpPr>
          <p:nvPr>
            <p:ph type="sldNum" sz="quarter" idx="10"/>
          </p:nvPr>
        </p:nvSpPr>
        <p:spPr/>
        <p:txBody>
          <a:bodyPr/>
          <a:lstStyle/>
          <a:p>
            <a:fld id="{F475C4C8-7DEA-455A-9336-A4C7DB3AE516}" type="slidenum">
              <a:rPr lang="en-US" smtClean="0"/>
              <a:pPr/>
              <a:t>62</a:t>
            </a:fld>
            <a:endParaRPr lang="en-US" dirty="0"/>
          </a:p>
        </p:txBody>
      </p:sp>
      <p:sp>
        <p:nvSpPr>
          <p:cNvPr id="5" name="Date Placeholder 4"/>
          <p:cNvSpPr>
            <a:spLocks noGrp="1"/>
          </p:cNvSpPr>
          <p:nvPr>
            <p:ph type="dt" idx="11"/>
          </p:nvPr>
        </p:nvSpPr>
        <p:spPr/>
        <p:txBody>
          <a:bodyPr/>
          <a:lstStyle/>
          <a:p>
            <a:fld id="{D94EBC20-BA13-4080-8FB6-591972FDA3AE}" type="datetime1">
              <a:rPr lang="en-US" smtClean="0"/>
              <a:pPr/>
              <a:t>5/11/2020</a:t>
            </a:fld>
            <a:endParaRPr lang="en-US"/>
          </a:p>
        </p:txBody>
      </p:sp>
    </p:spTree>
    <p:extLst>
      <p:ext uri="{BB962C8B-B14F-4D97-AF65-F5344CB8AC3E}">
        <p14:creationId xmlns:p14="http://schemas.microsoft.com/office/powerpoint/2010/main" val="3686355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63</a:t>
            </a:fld>
            <a:endParaRPr lang="en-US" dirty="0"/>
          </a:p>
        </p:txBody>
      </p:sp>
    </p:spTree>
    <p:extLst>
      <p:ext uri="{BB962C8B-B14F-4D97-AF65-F5344CB8AC3E}">
        <p14:creationId xmlns:p14="http://schemas.microsoft.com/office/powerpoint/2010/main" val="2420217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64</a:t>
            </a:fld>
            <a:endParaRPr lang="en-US" dirty="0"/>
          </a:p>
        </p:txBody>
      </p:sp>
    </p:spTree>
    <p:extLst>
      <p:ext uri="{BB962C8B-B14F-4D97-AF65-F5344CB8AC3E}">
        <p14:creationId xmlns:p14="http://schemas.microsoft.com/office/powerpoint/2010/main" val="2642387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65</a:t>
            </a:fld>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2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Discuss here quickly what is a modern web application is look like and how it should be:</a:t>
            </a:r>
          </a:p>
          <a:p>
            <a:pPr lvl="1"/>
            <a:r>
              <a:rPr lang="en-US" dirty="0"/>
              <a:t>modular and pluggable and built on top of packages</a:t>
            </a:r>
          </a:p>
          <a:p>
            <a:pPr lvl="1"/>
            <a:r>
              <a:rPr lang="en-US" dirty="0"/>
              <a:t>How easy the deployment model should work between cloud and on-prem environments</a:t>
            </a:r>
          </a:p>
          <a:p>
            <a:pPr lvl="1"/>
            <a:r>
              <a:rPr lang="en-US" dirty="0"/>
              <a:t>How fast it receives updates through the framework development cycle</a:t>
            </a:r>
          </a:p>
          <a:p>
            <a:pPr lvl="1"/>
            <a:r>
              <a:rPr lang="en-US" dirty="0"/>
              <a:t>How it can be built and run on any platform (windows, </a:t>
            </a:r>
            <a:r>
              <a:rPr lang="en-US" dirty="0" err="1"/>
              <a:t>macos</a:t>
            </a:r>
            <a:r>
              <a:rPr lang="en-US" dirty="0"/>
              <a:t> and </a:t>
            </a:r>
            <a:r>
              <a:rPr lang="en-US" dirty="0" err="1"/>
              <a:t>linux</a:t>
            </a:r>
            <a:r>
              <a:rPr lang="en-US" dirty="0"/>
              <a:t>)</a:t>
            </a:r>
          </a:p>
          <a:p>
            <a:pPr lvl="1"/>
            <a:r>
              <a:rPr lang="en-US" dirty="0"/>
              <a:t>How fast it can run even faster then the previous platform.</a:t>
            </a:r>
          </a:p>
          <a:p>
            <a:pPr lvl="1"/>
            <a:r>
              <a:rPr lang="en-US" dirty="0"/>
              <a:t>How easy you can the editor of your choice</a:t>
            </a:r>
          </a:p>
          <a:p>
            <a:pPr lvl="1"/>
            <a:r>
              <a:rPr lang="en-US" dirty="0"/>
              <a:t>And how the open source community plays an important role on the product roadmap and changes</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7</a:t>
            </a:fld>
            <a:endParaRPr lang="en-US" dirty="0"/>
          </a:p>
        </p:txBody>
      </p:sp>
    </p:spTree>
    <p:extLst>
      <p:ext uri="{BB962C8B-B14F-4D97-AF65-F5344CB8AC3E}">
        <p14:creationId xmlns:p14="http://schemas.microsoft.com/office/powerpoint/2010/main" val="427301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0" dirty="0"/>
              <a:t>Show he a quick demo about asp.net core.</a:t>
            </a:r>
          </a:p>
          <a:p>
            <a:pPr marL="171442" lvl="0" indent="-171442">
              <a:buFontTx/>
              <a:buChar char="-"/>
            </a:pPr>
            <a:r>
              <a:rPr lang="en-US" b="0" dirty="0"/>
              <a:t>Create a new asp.net core web application and choose MVC or Razor (pick the one you like)</a:t>
            </a:r>
          </a:p>
          <a:p>
            <a:pPr marL="171442" lvl="0" indent="-171442">
              <a:buFontTx/>
              <a:buChar char="-"/>
            </a:pPr>
            <a:r>
              <a:rPr lang="en-US" b="0" dirty="0"/>
              <a:t>Show the aspects of the app quickly.</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8</a:t>
            </a:fld>
            <a:endParaRPr lang="en-US" dirty="0"/>
          </a:p>
        </p:txBody>
      </p:sp>
    </p:spTree>
    <p:extLst>
      <p:ext uri="{BB962C8B-B14F-4D97-AF65-F5344CB8AC3E}">
        <p14:creationId xmlns:p14="http://schemas.microsoft.com/office/powerpoint/2010/main" val="68710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lesson, you will be able to:</a:t>
            </a:r>
          </a:p>
          <a:p>
            <a:pPr lvl="1"/>
            <a:r>
              <a:rPr lang="en-US" dirty="0"/>
              <a:t>Learn commonalities and various application models of One ASP.NET</a:t>
            </a:r>
          </a:p>
          <a:p>
            <a:pPr lvl="1"/>
            <a:endParaRPr lang="en-US" dirty="0"/>
          </a:p>
          <a:p>
            <a:r>
              <a:rPr lang="en-US" b="1" dirty="0"/>
              <a:t>Why should you learn this material?</a:t>
            </a:r>
          </a:p>
          <a:p>
            <a:pPr lvl="1"/>
            <a:r>
              <a:rPr lang="en-US" dirty="0"/>
              <a:t>To</a:t>
            </a:r>
            <a:r>
              <a:rPr lang="en-US" baseline="0" dirty="0"/>
              <a:t> learn and understand that all application models share the same underlying common core.</a:t>
            </a:r>
            <a:endParaRPr lang="en-US" dirty="0"/>
          </a:p>
          <a:p>
            <a:endParaRPr lang="en-US" dirty="0">
              <a:solidFill>
                <a:srgbClr val="FF0000"/>
              </a:solidFill>
            </a:endParaRPr>
          </a:p>
        </p:txBody>
      </p:sp>
      <p:sp>
        <p:nvSpPr>
          <p:cNvPr id="4" name="Slide Number Placeholder 3"/>
          <p:cNvSpPr>
            <a:spLocks noGrp="1"/>
          </p:cNvSpPr>
          <p:nvPr>
            <p:ph type="sldNum" sz="quarter" idx="11"/>
          </p:nvPr>
        </p:nvSpPr>
        <p:spPr/>
        <p:txBody>
          <a:bodyPr/>
          <a:lstStyle/>
          <a:p>
            <a:fld id="{73CFBB7B-29F3-4A9F-B039-645092B1B4E9}" type="slidenum">
              <a:rPr lang="en-US" smtClean="0"/>
              <a:pPr/>
              <a:t>9</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71413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Tell here the history of asp and how it evolves </a:t>
            </a:r>
          </a:p>
        </p:txBody>
      </p:sp>
      <p:sp>
        <p:nvSpPr>
          <p:cNvPr id="4" name="Slide Number Placeholder 3"/>
          <p:cNvSpPr>
            <a:spLocks noGrp="1"/>
          </p:cNvSpPr>
          <p:nvPr>
            <p:ph type="sldNum" sz="quarter" idx="5"/>
          </p:nvPr>
        </p:nvSpPr>
        <p:spPr/>
        <p:txBody>
          <a:bodyPr/>
          <a:lstStyle/>
          <a:p>
            <a:fld id="{1489DB6A-E92B-415B-AFB4-9C72D4A9006D}" type="slidenum">
              <a:rPr lang="en-US" smtClean="0"/>
              <a:pPr/>
              <a:t>10</a:t>
            </a:fld>
            <a:endParaRPr lang="en-US" dirty="0"/>
          </a:p>
        </p:txBody>
      </p:sp>
    </p:spTree>
    <p:extLst>
      <p:ext uri="{BB962C8B-B14F-4D97-AF65-F5344CB8AC3E}">
        <p14:creationId xmlns:p14="http://schemas.microsoft.com/office/powerpoint/2010/main" val="214633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1228013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402961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352708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796280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507197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0EE9BFCC-D252-47FD-89D5-759803DE72EA}"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0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FCF7DBEB-E62F-4B69-BA79-A6BC05804045}"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6154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4918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1BE62DDC-A436-4067-8CF5-500F9D1E44C5}"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443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F5730584-F5E1-4F98-B3CF-558E22B0F9F1}"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0314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D3E7A8D3-CCA4-42F5-B91A-0DA8F99CB4D1}" type="datetime1">
              <a:rPr kumimoji="0" lang="en-US" sz="1800" b="0" i="0" u="none" strike="noStrike" kern="0" cap="none" spc="0" normalizeH="0" baseline="0" noProof="0" smtClean="0">
                <a:ln>
                  <a:noFill/>
                </a:ln>
                <a:solidFill>
                  <a:srgbClr val="3F3F3F"/>
                </a:solidFill>
                <a:effectLst/>
                <a:uLnTx/>
                <a:uFillTx/>
              </a:rPr>
              <a:t>5/11/2020</a:t>
            </a:fld>
            <a:endParaRPr kumimoji="0" lang="en-US" sz="1800" b="0" i="0" u="none" strike="noStrike" kern="0" cap="none" spc="0" normalizeH="0" baseline="0" noProof="0" dirty="0">
              <a:ln>
                <a:noFill/>
              </a:ln>
              <a:solidFill>
                <a:srgbClr val="3F3F3F"/>
              </a:solidFill>
              <a:effectLst/>
              <a:uLnTx/>
              <a:uFillTx/>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68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For more information, see Use of Microsoft Copyrighted Content at</a:t>
            </a:r>
          </a:p>
          <a:p>
            <a:pPr marL="0" marR="0" lvl="0" indent="0" algn="ctr" defTabSz="609555"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00" b="0" i="0" u="none" strike="noStrike" kern="0" cap="none" spc="0" normalizeH="0" baseline="0" noProof="0" dirty="0">
              <a:ln>
                <a:noFill/>
              </a:ln>
              <a:solidFill>
                <a:srgbClr val="000000">
                  <a:alpha val="87000"/>
                </a:srgbClr>
              </a:solidFill>
              <a:effectLst/>
              <a:uLnTx/>
              <a:uFillTx/>
              <a:latin typeface="Segoe UI" panose="020B0502040204020203" pitchFamily="34" charset="0"/>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Conditions and Terms of Use</a:t>
            </a:r>
            <a:endParaRPr kumimoji="0" lang="en-US" sz="15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a:bodyPr>
          <a:lstStyle/>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Tree>
    <p:extLst>
      <p:ext uri="{BB962C8B-B14F-4D97-AF65-F5344CB8AC3E}">
        <p14:creationId xmlns:p14="http://schemas.microsoft.com/office/powerpoint/2010/main" val="3636238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6E2906D3-A5C3-4D32-8A69-CC2FA2100389}" type="datetime1">
              <a:rPr kumimoji="0" lang="en-US" sz="1800" b="0" i="0" u="none" strike="noStrike" kern="0" cap="none" spc="0" normalizeH="0" baseline="0" noProof="0" smtClean="0">
                <a:ln>
                  <a:noFill/>
                </a:ln>
                <a:solidFill>
                  <a:srgbClr val="3F3F3F"/>
                </a:solidFill>
                <a:effectLst/>
                <a:uLnTx/>
                <a:uFillTx/>
              </a:rPr>
              <a:t>5/11/2020</a:t>
            </a:fld>
            <a:endParaRPr kumimoji="0" lang="en-US" sz="1800" b="0" i="0" u="none" strike="noStrike" kern="0" cap="none" spc="0" normalizeH="0" baseline="0" noProof="0" dirty="0">
              <a:ln>
                <a:noFill/>
              </a:ln>
              <a:solidFill>
                <a:srgbClr val="3F3F3F"/>
              </a:solidFill>
              <a:effectLst/>
              <a:uLnTx/>
              <a:uFillTx/>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671158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4E37D975-1845-4A65-97E6-A80E52531A9A}"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0"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5048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489486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3543459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85D75B13-7E80-42FD-9382-5489AD605469}" type="datetime1">
              <a:rPr kumimoji="0" lang="en-US" sz="800" b="0" i="0" u="none" strike="noStrike" kern="0" cap="none" spc="0" normalizeH="0" baseline="0" noProof="0" smtClean="0">
                <a:ln>
                  <a:noFill/>
                </a:ln>
                <a:solidFill>
                  <a:schemeClr val="bg1"/>
                </a:solidFill>
                <a:effectLst/>
                <a:uLnTx/>
                <a:uFillTx/>
                <a:latin typeface="+mn-lt"/>
              </a:rPr>
              <a:t>5/11/2020</a:t>
            </a:fld>
            <a:endParaRPr kumimoji="0" lang="en-US" sz="800" b="0" i="0" u="none" strike="noStrike" kern="0" cap="none" spc="0" normalizeH="0" baseline="0" noProof="0" dirty="0">
              <a:ln>
                <a:noFill/>
              </a:ln>
              <a:solidFill>
                <a:schemeClr val="bg1"/>
              </a:solidFill>
              <a:effectLst/>
              <a:uLnTx/>
              <a:uFillTx/>
              <a:latin typeface="+mn-lt"/>
              <a:cs typeface="Segoe Pro Light"/>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6980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BF96B9E8-AEF0-4371-A5F1-945648794BFB}" type="datetime1">
              <a:rPr kumimoji="0" lang="en-US" sz="800" b="0" i="0" u="none" strike="noStrike" kern="0" cap="none" spc="0" normalizeH="0" baseline="0" noProof="0" smtClean="0">
                <a:ln>
                  <a:noFill/>
                </a:ln>
                <a:solidFill>
                  <a:schemeClr val="bg1"/>
                </a:solidFill>
                <a:effectLst/>
                <a:uLnTx/>
                <a:uFillTx/>
                <a:latin typeface="+mn-lt"/>
              </a:rPr>
              <a:t>5/11/2020</a:t>
            </a:fld>
            <a:endParaRPr kumimoji="0" lang="en-US" sz="800" b="0" i="0" u="none" strike="noStrike" kern="0" cap="none" spc="0" normalizeH="0" baseline="0" noProof="0" dirty="0">
              <a:ln>
                <a:noFill/>
              </a:ln>
              <a:solidFill>
                <a:schemeClr val="bg1"/>
              </a:solidFill>
              <a:effectLst/>
              <a:uLnTx/>
              <a:uFillTx/>
              <a:latin typeface="+mn-lt"/>
              <a:cs typeface="Segoe Pro Light"/>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215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997673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149524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065393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96058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BDAD117-59EF-470E-AC62-1A48EE8D7A8A}" type="datetime1">
              <a:rPr kumimoji="0" lang="en-US" sz="1800" b="0" i="0" u="none" strike="noStrike" kern="0" cap="none" spc="0" normalizeH="0" baseline="0" noProof="0" smtClean="0">
                <a:ln>
                  <a:noFill/>
                </a:ln>
                <a:solidFill>
                  <a:sysClr val="windowText" lastClr="000000"/>
                </a:solidFill>
                <a:effectLst/>
                <a:uLnTx/>
                <a:uFillTx/>
              </a:rPr>
              <a:t>5/11/2020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a:t>
            </a:fld>
            <a:endParaRPr lang="en-US" sz="1800" kern="0" dirty="0">
              <a:solidFill>
                <a:sysClr val="windowText" lastClr="000000"/>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4545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326573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3583993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br>
            <a:r>
              <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19441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682324-BD97-4826-83C7-E3F3F2F9DEF5}"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3788819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Parts">
    <p:bg>
      <p:bgPr>
        <a:solidFill>
          <a:schemeClr val="accent2"/>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630" y="1213461"/>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2" name="Text Placeholder 2"/>
          <p:cNvSpPr>
            <a:spLocks noGrp="1"/>
          </p:cNvSpPr>
          <p:nvPr>
            <p:ph type="body" idx="12"/>
          </p:nvPr>
        </p:nvSpPr>
        <p:spPr>
          <a:xfrm>
            <a:off x="6094811" y="1211893"/>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4" name="Content Placeholder 2"/>
          <p:cNvSpPr>
            <a:spLocks noGrp="1"/>
          </p:cNvSpPr>
          <p:nvPr>
            <p:ph idx="1" hasCustomPrompt="1"/>
          </p:nvPr>
        </p:nvSpPr>
        <p:spPr>
          <a:xfrm>
            <a:off x="0" y="2072665"/>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096000" y="2065334"/>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2"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423217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9343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78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4304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59019183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9325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0C8813-6FE8-4866-96EA-2F34AD4D1DE5}" type="datetime1">
              <a:rPr kumimoji="0" lang="en-US" sz="1800" b="0" i="0" u="none" strike="noStrike" kern="0" cap="none" spc="0" normalizeH="0" baseline="0" noProof="0" smtClean="0">
                <a:ln>
                  <a:noFill/>
                </a:ln>
                <a:solidFill>
                  <a:sysClr val="windowText" lastClr="000000"/>
                </a:solidFill>
                <a:effectLst/>
                <a:uLnTx/>
                <a:uFillTx/>
              </a:rPr>
              <a:t>5/11/2020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6" name="Slide Number Placeholder 15"/>
          <p:cNvSpPr>
            <a:spLocks noGrp="1"/>
          </p:cNvSpPr>
          <p:nvPr>
            <p:ph type="sldNum" sz="quarter" idx="16"/>
          </p:nvPr>
        </p:nvSpPr>
        <p:spPr>
          <a:xfrm>
            <a:off x="8851392" y="6356352"/>
            <a:ext cx="2743200" cy="365125"/>
          </a:xfrm>
        </p:spPr>
        <p:txBody>
          <a:bodyPr/>
          <a:lstStyle>
            <a:lvl1pPr>
              <a:defRPr>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cs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175114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491221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3169520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55567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415531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7836869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4660683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210687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2171746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6780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743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3968498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660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475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16286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7331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6121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3211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1051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0033705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8284201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453086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15692112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586093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8228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26928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20363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913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6198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7433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314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455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21"/>
            <a:ext cx="11151917" cy="7711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77954" y="1402082"/>
            <a:ext cx="11151917"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48446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9290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195165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13752647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2.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image" Target="../media/image3.png"/><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29FBBBB9-6B33-4163-A4E5-E1F94A1F0FAC}" type="datetime1">
              <a:rPr kumimoji="0" lang="en-US" sz="1200" b="0" i="0" u="none" strike="noStrike" kern="0" cap="none" spc="0" normalizeH="0" baseline="0" noProof="0" smtClean="0">
                <a:ln>
                  <a:noFill/>
                </a:ln>
                <a:solidFill>
                  <a:schemeClr val="tx1">
                    <a:tint val="75000"/>
                  </a:schemeClr>
                </a:solidFill>
                <a:effectLst/>
                <a:uLnTx/>
                <a:uFillTx/>
              </a:rPr>
              <a:t>5/11/2020</a:t>
            </a:fld>
            <a:endParaRPr kumimoji="0" lang="en-US" sz="1200" b="0" i="0" u="none" strike="noStrike" kern="0" cap="none" spc="0" normalizeH="0" baseline="0" noProof="0" dirty="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000">
                <a:solidFill>
                  <a:srgbClr val="898989"/>
                </a:solidFill>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200" kern="0" dirty="0"/>
          </a:p>
        </p:txBody>
      </p:sp>
    </p:spTree>
    <p:extLst>
      <p:ext uri="{BB962C8B-B14F-4D97-AF65-F5344CB8AC3E}">
        <p14:creationId xmlns:p14="http://schemas.microsoft.com/office/powerpoint/2010/main" val="287640382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3" r:id="rId34"/>
    <p:sldLayoutId id="2147483905" r:id="rId35"/>
    <p:sldLayoutId id="2147483939" r:id="rId36"/>
    <p:sldLayoutId id="2147483940" r:id="rId37"/>
  </p:sldLayoutIdLst>
  <p:hf hdr="0" ft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016126013"/>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spnet/webhooks/" TargetMode="External"/><Relationship Id="rId13" Type="http://schemas.openxmlformats.org/officeDocument/2006/relationships/hyperlink" Target="https://docs.microsoft.com/en-us/aspnet/core/blazor/?view=aspnetcore-3.1" TargetMode="External"/><Relationship Id="rId18" Type="http://schemas.openxmlformats.org/officeDocument/2006/relationships/hyperlink" Target="https://docs.microsoft.com/en-us/dotnet/standard/choosing-core-framework-server" TargetMode="External"/><Relationship Id="rId3" Type="http://schemas.openxmlformats.org/officeDocument/2006/relationships/hyperlink" Target="https://docs.microsoft.com/en-us/aspnet/core/fundamentals/choose-aspnet-framework" TargetMode="External"/><Relationship Id="rId7" Type="http://schemas.openxmlformats.org/officeDocument/2006/relationships/hyperlink" Target="https://docs.microsoft.com/en-us/aspnet/web-api/" TargetMode="External"/><Relationship Id="rId12" Type="http://schemas.openxmlformats.org/officeDocument/2006/relationships/hyperlink" Target="https://docs.microsoft.com/en-us/aspnet/core/tutorials/first-web-api?view=aspnetcore-2.1" TargetMode="External"/><Relationship Id="rId17" Type="http://schemas.openxmlformats.org/officeDocument/2006/relationships/hyperlink" Target="https://code.visualstudio.com/" TargetMode="External"/><Relationship Id="rId2" Type="http://schemas.openxmlformats.org/officeDocument/2006/relationships/notesSlide" Target="../notesSlides/notesSlide15.xml"/><Relationship Id="rId16" Type="http://schemas.openxmlformats.org/officeDocument/2006/relationships/hyperlink" Target="https://www.visualstudio.com/vs/visual-studio-mac/" TargetMode="External"/><Relationship Id="rId1" Type="http://schemas.openxmlformats.org/officeDocument/2006/relationships/slideLayout" Target="../slideLayouts/slideLayout3.xml"/><Relationship Id="rId6" Type="http://schemas.openxmlformats.org/officeDocument/2006/relationships/hyperlink" Target="https://docs.microsoft.com/en-us/aspnet/mvc" TargetMode="External"/><Relationship Id="rId11" Type="http://schemas.openxmlformats.org/officeDocument/2006/relationships/hyperlink" Target="https://docs.microsoft.com/en-us/aspnet/core/mvc/overview?view=aspnetcore-2.1" TargetMode="External"/><Relationship Id="rId5" Type="http://schemas.openxmlformats.org/officeDocument/2006/relationships/hyperlink" Target="https://docs.microsoft.com/en-us/aspnet/signalr" TargetMode="External"/><Relationship Id="rId15" Type="http://schemas.openxmlformats.org/officeDocument/2006/relationships/hyperlink" Target="https://docs.microsoft.com/en-us/aspnet/core/signalr/introduction?view=aspnetcore-2.1" TargetMode="External"/><Relationship Id="rId10" Type="http://schemas.openxmlformats.org/officeDocument/2006/relationships/hyperlink" Target="https://docs.microsoft.com/en-us/aspnet/core/razor-pages/index?view=aspnetcore-2.1" TargetMode="External"/><Relationship Id="rId4" Type="http://schemas.openxmlformats.org/officeDocument/2006/relationships/hyperlink" Target="https://docs.microsoft.com/en-us/aspnet/web-forms" TargetMode="External"/><Relationship Id="rId9" Type="http://schemas.openxmlformats.org/officeDocument/2006/relationships/hyperlink" Target="https://docs.microsoft.com/en-us/aspnet/web-pages" TargetMode="External"/><Relationship Id="rId14" Type="http://schemas.openxmlformats.org/officeDocument/2006/relationships/hyperlink" Target="https://docs.microsoft.com/en-us/aspnet/core/grpc/?view=aspnetcore-3.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uget.org/packages/System.Runtim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aspnet/core/fundamentals/configuration/?view=aspnetcore-3.1#environment-variables-configuration-provid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1" TargetMode="External"/><Relationship Id="rId2" Type="http://schemas.openxmlformats.org/officeDocument/2006/relationships/hyperlink" Target="https://docs.microsoft.com/en-us/aspnet/core/fundamentals/configuration/?view=aspnetcore-3.1#file-configuration-provider" TargetMode="External"/><Relationship Id="rId1" Type="http://schemas.openxmlformats.org/officeDocument/2006/relationships/slideLayout" Target="../slideLayouts/slideLayout3.xml"/><Relationship Id="rId5" Type="http://schemas.openxmlformats.org/officeDocument/2006/relationships/hyperlink" Target="https://docs.microsoft.com/en-us/aspnet/core/fundamentals/configuration/?view=aspnetcore-3.1#command-line-configuration-provider" TargetMode="External"/><Relationship Id="rId4" Type="http://schemas.openxmlformats.org/officeDocument/2006/relationships/hyperlink" Target="https://docs.microsoft.com/en-us/aspnet/core/fundamentals/configuration/?view=aspnetcore-3.1#environment-variables-configuration-provid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spnet/core/fundamentals/configuration/?view=aspnetcore-3.1#json-configuration-provider" TargetMode="External"/><Relationship Id="rId2" Type="http://schemas.openxmlformats.org/officeDocument/2006/relationships/hyperlink" Target="https://docs.microsoft.com/en-us/aspnet/core/fundamentals/configuration/?view=aspnetcore-3.1#ini-configuration-provider"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docs.microsoft.com/en-us/aspnet/core/fundamentals/configuration/?view=aspnetcore-3.1#xml-configuration-provid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spnet/core/fundamentals/servers/kestrel?view=aspnetcore-2.1"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docs.microsoft.com/en-us/iis/get-started/introduction-to-iis/introduction-to-iis-architecture#hypertext-transfer-protocol-stack-httpsy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spnet/websocket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tools.ietf.org/html/rfc7301#section-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tnet.microsoft.com/permalink/dotnetcore-current-windows-runtime-bundle-installer"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hyperlink" Target="https://aka.ms/premiereducation"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live.com/" TargetMode="External"/><Relationship Id="rId4" Type="http://schemas.openxmlformats.org/officeDocument/2006/relationships/hyperlink" Target="https://aka.ms/lod"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p:txBody>
          <a:bodyPr/>
          <a:lstStyle/>
          <a:p>
            <a:r>
              <a:rPr lang="en-US" altLang="en-US" dirty="0"/>
              <a:t>.NET Core: Developing Cross-Platform Web Apps with ASP.NET Core – Workshop</a:t>
            </a:r>
            <a:r>
              <a:rPr lang="en-US" altLang="en-US" i="1" dirty="0"/>
              <a:t>PLUS </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1</a:t>
            </a:fld>
            <a:endParaRPr lang="en-US" dirty="0"/>
          </a:p>
        </p:txBody>
      </p:sp>
      <p:sp>
        <p:nvSpPr>
          <p:cNvPr id="5"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8"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a:t>v3.1</a:t>
            </a:r>
            <a:endParaRPr lang="en-US" kern="0" dirty="0"/>
          </a:p>
        </p:txBody>
      </p:sp>
    </p:spTree>
    <p:extLst>
      <p:ext uri="{BB962C8B-B14F-4D97-AF65-F5344CB8AC3E}">
        <p14:creationId xmlns:p14="http://schemas.microsoft.com/office/powerpoint/2010/main" val="389905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DF0B9-88D9-4D84-9783-6949FBAFA1AB}"/>
              </a:ext>
            </a:extLst>
          </p:cNvPr>
          <p:cNvSpPr>
            <a:spLocks noGrp="1"/>
          </p:cNvSpPr>
          <p:nvPr>
            <p:ph type="title"/>
          </p:nvPr>
        </p:nvSpPr>
        <p:spPr/>
        <p:txBody>
          <a:bodyPr/>
          <a:lstStyle/>
          <a:p>
            <a:r>
              <a:rPr lang="en-US" dirty="0"/>
              <a:t>History of ASP</a:t>
            </a:r>
          </a:p>
        </p:txBody>
      </p:sp>
      <p:sp>
        <p:nvSpPr>
          <p:cNvPr id="4" name="Text Placeholder 3">
            <a:extLst>
              <a:ext uri="{FF2B5EF4-FFF2-40B4-BE49-F238E27FC236}">
                <a16:creationId xmlns:a16="http://schemas.microsoft.com/office/drawing/2014/main" id="{6C241D7E-D3B9-4AE9-B30F-D08D8DE4F45F}"/>
              </a:ext>
            </a:extLst>
          </p:cNvPr>
          <p:cNvSpPr>
            <a:spLocks noGrp="1"/>
          </p:cNvSpPr>
          <p:nvPr>
            <p:ph type="body" sz="quarter" idx="13"/>
          </p:nvPr>
        </p:nvSpPr>
        <p:spPr/>
        <p:txBody>
          <a:bodyPr>
            <a:normAutofit/>
          </a:bodyPr>
          <a:lstStyle/>
          <a:p>
            <a:r>
              <a:rPr lang="en-US" sz="2400" dirty="0"/>
              <a:t>1996 – Active Server Pages</a:t>
            </a:r>
          </a:p>
          <a:p>
            <a:r>
              <a:rPr lang="en-US" sz="2400" dirty="0"/>
              <a:t>2002 – ASP.NET </a:t>
            </a:r>
          </a:p>
          <a:p>
            <a:r>
              <a:rPr lang="en-US" sz="2400" dirty="0"/>
              <a:t>2008 – ASP.NET MVC</a:t>
            </a:r>
          </a:p>
          <a:p>
            <a:r>
              <a:rPr lang="en-US" sz="2400" dirty="0"/>
              <a:t>2010 – ASP.NET Web Pages</a:t>
            </a:r>
          </a:p>
          <a:p>
            <a:r>
              <a:rPr lang="en-US" sz="2400" dirty="0"/>
              <a:t>2012 – ASP.NET Web API, </a:t>
            </a:r>
            <a:r>
              <a:rPr lang="en-US" sz="2400" dirty="0" err="1"/>
              <a:t>SignalR</a:t>
            </a:r>
            <a:endParaRPr lang="en-US" sz="2400" dirty="0"/>
          </a:p>
          <a:p>
            <a:r>
              <a:rPr lang="en-US" sz="2400" dirty="0"/>
              <a:t>2016 – ASP.NET Core 1.0 &amp; .NET Core 1.0</a:t>
            </a:r>
          </a:p>
          <a:p>
            <a:r>
              <a:rPr lang="en-US" sz="2400" dirty="0"/>
              <a:t>2017 – ASP.NET Core 2.0 &amp; .NET Core 2.0</a:t>
            </a:r>
          </a:p>
          <a:p>
            <a:r>
              <a:rPr lang="en-US" sz="2400" dirty="0"/>
              <a:t>2018 – ASP.NET Core 2.1, ASP.NET Core </a:t>
            </a:r>
            <a:r>
              <a:rPr lang="en-US" sz="2400" dirty="0" err="1"/>
              <a:t>SignalR</a:t>
            </a:r>
            <a:r>
              <a:rPr lang="en-US" sz="2400" dirty="0"/>
              <a:t> &amp; .NET Core 2.1</a:t>
            </a:r>
          </a:p>
          <a:p>
            <a:r>
              <a:rPr lang="en-US" sz="2400" dirty="0"/>
              <a:t>2018 – ASP.NET Core 2.2 &amp; .NET Core 2.2</a:t>
            </a:r>
          </a:p>
          <a:p>
            <a:r>
              <a:rPr lang="en-US" sz="2400" i="1" dirty="0"/>
              <a:t>2019 – ASP.NET Core 3.1 &amp; .NET Core 3.1</a:t>
            </a:r>
          </a:p>
        </p:txBody>
      </p:sp>
    </p:spTree>
    <p:extLst>
      <p:ext uri="{BB962C8B-B14F-4D97-AF65-F5344CB8AC3E}">
        <p14:creationId xmlns:p14="http://schemas.microsoft.com/office/powerpoint/2010/main" val="16730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ASP.NET</a:t>
            </a:r>
          </a:p>
        </p:txBody>
      </p:sp>
      <p:sp>
        <p:nvSpPr>
          <p:cNvPr id="8" name="Slide Number Placeholder 7"/>
          <p:cNvSpPr>
            <a:spLocks noGrp="1"/>
          </p:cNvSpPr>
          <p:nvPr>
            <p:ph type="sldNum" sz="quarter" idx="12"/>
          </p:nvPr>
        </p:nvSpPr>
        <p:spPr/>
        <p:txBody>
          <a:bodyPr/>
          <a:lstStyle/>
          <a:p>
            <a:pPr>
              <a:defRPr/>
            </a:pPr>
            <a:fld id="{FB652213-B38A-4919-9374-0996C08E32BA}" type="slidenum">
              <a:rPr lang="en-US" smtClean="0"/>
              <a:pPr>
                <a:defRPr/>
              </a:pPr>
              <a:t>11</a:t>
            </a:fld>
            <a:endParaRPr lang="en-US" dirty="0"/>
          </a:p>
        </p:txBody>
      </p:sp>
      <p:sp>
        <p:nvSpPr>
          <p:cNvPr id="18" name="Rectangle 17"/>
          <p:cNvSpPr/>
          <p:nvPr/>
        </p:nvSpPr>
        <p:spPr bwMode="gray">
          <a:xfrm>
            <a:off x="1066801" y="4472074"/>
            <a:ext cx="9722563" cy="1495964"/>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ASP.NET</a:t>
            </a:r>
          </a:p>
        </p:txBody>
      </p:sp>
      <p:sp>
        <p:nvSpPr>
          <p:cNvPr id="19" name="Rectangle 18"/>
          <p:cNvSpPr/>
          <p:nvPr/>
        </p:nvSpPr>
        <p:spPr bwMode="gray">
          <a:xfrm>
            <a:off x="1066800"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Web</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Forms</a:t>
            </a:r>
          </a:p>
        </p:txBody>
      </p:sp>
      <p:sp>
        <p:nvSpPr>
          <p:cNvPr id="20" name="Rectangle 19"/>
          <p:cNvSpPr/>
          <p:nvPr/>
        </p:nvSpPr>
        <p:spPr bwMode="gray">
          <a:xfrm>
            <a:off x="1066800" y="1219200"/>
            <a:ext cx="5509558" cy="1558789"/>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Sites</a:t>
            </a:r>
          </a:p>
        </p:txBody>
      </p:sp>
      <p:sp>
        <p:nvSpPr>
          <p:cNvPr id="21" name="Rectangle 20"/>
          <p:cNvSpPr/>
          <p:nvPr/>
        </p:nvSpPr>
        <p:spPr bwMode="gray">
          <a:xfrm>
            <a:off x="2471134"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Web</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Pages</a:t>
            </a:r>
          </a:p>
        </p:txBody>
      </p:sp>
      <p:sp>
        <p:nvSpPr>
          <p:cNvPr id="22" name="Rectangle 21"/>
          <p:cNvSpPr/>
          <p:nvPr/>
        </p:nvSpPr>
        <p:spPr bwMode="gray">
          <a:xfrm>
            <a:off x="3875468"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Single</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Page</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Apps</a:t>
            </a:r>
          </a:p>
        </p:txBody>
      </p:sp>
      <p:sp>
        <p:nvSpPr>
          <p:cNvPr id="23" name="Rectangle 22"/>
          <p:cNvSpPr/>
          <p:nvPr/>
        </p:nvSpPr>
        <p:spPr bwMode="gray">
          <a:xfrm>
            <a:off x="5279802"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MVC</a:t>
            </a:r>
          </a:p>
        </p:txBody>
      </p:sp>
      <p:sp>
        <p:nvSpPr>
          <p:cNvPr id="24" name="Rectangle 23"/>
          <p:cNvSpPr/>
          <p:nvPr/>
        </p:nvSpPr>
        <p:spPr bwMode="gray">
          <a:xfrm>
            <a:off x="6684136"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Web</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API</a:t>
            </a:r>
          </a:p>
        </p:txBody>
      </p:sp>
      <p:sp>
        <p:nvSpPr>
          <p:cNvPr id="25" name="Rectangle 24"/>
          <p:cNvSpPr/>
          <p:nvPr/>
        </p:nvSpPr>
        <p:spPr bwMode="gray">
          <a:xfrm>
            <a:off x="8088472"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SignalR</a:t>
            </a:r>
          </a:p>
        </p:txBody>
      </p:sp>
      <p:sp>
        <p:nvSpPr>
          <p:cNvPr id="26" name="Rectangle 25"/>
          <p:cNvSpPr/>
          <p:nvPr/>
        </p:nvSpPr>
        <p:spPr bwMode="gray">
          <a:xfrm>
            <a:off x="6684136" y="1219201"/>
            <a:ext cx="4105228" cy="1558789"/>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Services</a:t>
            </a:r>
          </a:p>
        </p:txBody>
      </p:sp>
      <p:sp>
        <p:nvSpPr>
          <p:cNvPr id="27" name="Rectangle 26"/>
          <p:cNvSpPr/>
          <p:nvPr/>
        </p:nvSpPr>
        <p:spPr bwMode="gray">
          <a:xfrm>
            <a:off x="9492808" y="2887670"/>
            <a:ext cx="1296556"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Web Hooks</a:t>
            </a:r>
          </a:p>
        </p:txBody>
      </p:sp>
    </p:spTree>
    <p:extLst>
      <p:ext uri="{BB962C8B-B14F-4D97-AF65-F5344CB8AC3E}">
        <p14:creationId xmlns:p14="http://schemas.microsoft.com/office/powerpoint/2010/main" val="313392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Commonalities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12</a:t>
            </a:fld>
            <a:endParaRPr lang="en-US" dirty="0"/>
          </a:p>
        </p:txBody>
      </p:sp>
      <p:sp>
        <p:nvSpPr>
          <p:cNvPr id="3" name="Content Placeholder 2"/>
          <p:cNvSpPr>
            <a:spLocks noGrp="1"/>
          </p:cNvSpPr>
          <p:nvPr>
            <p:ph type="body" sz="quarter" idx="13"/>
          </p:nvPr>
        </p:nvSpPr>
        <p:spPr/>
        <p:txBody>
          <a:bodyPr/>
          <a:lstStyle/>
          <a:p>
            <a:r>
              <a:rPr lang="en-US" dirty="0"/>
              <a:t>All programming models have the same Microsoft ASP.NET</a:t>
            </a:r>
          </a:p>
          <a:p>
            <a:pPr lvl="1"/>
            <a:r>
              <a:rPr lang="en-US" dirty="0"/>
              <a:t>Authentication/Authorization/Membership</a:t>
            </a:r>
          </a:p>
          <a:p>
            <a:pPr lvl="1"/>
            <a:r>
              <a:rPr lang="en-US" dirty="0"/>
              <a:t>Output Caching, Session State, and Configuration</a:t>
            </a:r>
          </a:p>
          <a:p>
            <a:pPr lvl="1"/>
            <a:r>
              <a:rPr lang="en-US" dirty="0"/>
              <a:t>AJAX, Deployment, etc.</a:t>
            </a:r>
          </a:p>
          <a:p>
            <a:r>
              <a:rPr lang="en-US" dirty="0"/>
              <a:t>All programming models are fully supported and will continue to be supported</a:t>
            </a:r>
          </a:p>
          <a:p>
            <a:r>
              <a:rPr lang="en-US" dirty="0"/>
              <a:t>All programming models solve real problems</a:t>
            </a:r>
          </a:p>
          <a:p>
            <a:endParaRPr lang="en-US" dirty="0"/>
          </a:p>
        </p:txBody>
      </p:sp>
    </p:spTree>
    <p:extLst>
      <p:ext uri="{BB962C8B-B14F-4D97-AF65-F5344CB8AC3E}">
        <p14:creationId xmlns:p14="http://schemas.microsoft.com/office/powerpoint/2010/main" val="89840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ASP.NET Core</a:t>
            </a:r>
          </a:p>
        </p:txBody>
      </p:sp>
      <p:sp>
        <p:nvSpPr>
          <p:cNvPr id="8" name="Slide Number Placeholder 7"/>
          <p:cNvSpPr>
            <a:spLocks noGrp="1"/>
          </p:cNvSpPr>
          <p:nvPr>
            <p:ph type="sldNum" sz="quarter" idx="12"/>
          </p:nvPr>
        </p:nvSpPr>
        <p:spPr/>
        <p:txBody>
          <a:bodyPr/>
          <a:lstStyle/>
          <a:p>
            <a:pPr>
              <a:defRPr/>
            </a:pPr>
            <a:fld id="{FB652213-B38A-4919-9374-0996C08E32BA}" type="slidenum">
              <a:rPr lang="en-US" smtClean="0"/>
              <a:pPr>
                <a:defRPr/>
              </a:pPr>
              <a:t>13</a:t>
            </a:fld>
            <a:endParaRPr lang="en-US" dirty="0"/>
          </a:p>
        </p:txBody>
      </p:sp>
      <p:sp>
        <p:nvSpPr>
          <p:cNvPr id="18" name="Rectangle 17"/>
          <p:cNvSpPr/>
          <p:nvPr/>
        </p:nvSpPr>
        <p:spPr bwMode="gray">
          <a:xfrm>
            <a:off x="1066801" y="4472074"/>
            <a:ext cx="9830448" cy="1495964"/>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ASP.NET Core</a:t>
            </a:r>
          </a:p>
        </p:txBody>
      </p:sp>
      <p:sp>
        <p:nvSpPr>
          <p:cNvPr id="20" name="Rectangle 19"/>
          <p:cNvSpPr/>
          <p:nvPr/>
        </p:nvSpPr>
        <p:spPr bwMode="gray">
          <a:xfrm>
            <a:off x="1066800" y="1219200"/>
            <a:ext cx="4953000" cy="1558789"/>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Sites</a:t>
            </a:r>
          </a:p>
        </p:txBody>
      </p:sp>
      <p:sp>
        <p:nvSpPr>
          <p:cNvPr id="21" name="Rectangle 20"/>
          <p:cNvSpPr/>
          <p:nvPr/>
        </p:nvSpPr>
        <p:spPr bwMode="gray">
          <a:xfrm>
            <a:off x="1066801" y="2887670"/>
            <a:ext cx="1524000"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Razor Pages</a:t>
            </a:r>
          </a:p>
        </p:txBody>
      </p:sp>
      <p:sp>
        <p:nvSpPr>
          <p:cNvPr id="22" name="Rectangle 21"/>
          <p:cNvSpPr/>
          <p:nvPr/>
        </p:nvSpPr>
        <p:spPr bwMode="gray">
          <a:xfrm>
            <a:off x="2698579" y="2887670"/>
            <a:ext cx="1644821"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Single</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Page</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Apps</a:t>
            </a:r>
          </a:p>
        </p:txBody>
      </p:sp>
      <p:sp>
        <p:nvSpPr>
          <p:cNvPr id="23" name="Rectangle 22"/>
          <p:cNvSpPr/>
          <p:nvPr/>
        </p:nvSpPr>
        <p:spPr bwMode="gray">
          <a:xfrm>
            <a:off x="4451179" y="2887670"/>
            <a:ext cx="1568622"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MVC</a:t>
            </a:r>
          </a:p>
        </p:txBody>
      </p:sp>
      <p:sp>
        <p:nvSpPr>
          <p:cNvPr id="24" name="Rectangle 23"/>
          <p:cNvSpPr/>
          <p:nvPr/>
        </p:nvSpPr>
        <p:spPr bwMode="gray">
          <a:xfrm>
            <a:off x="6172202" y="2868678"/>
            <a:ext cx="1490239"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Web</a:t>
            </a:r>
          </a:p>
          <a:p>
            <a:pPr algn="ctr" defTabSz="932251">
              <a:defRPr/>
            </a:pPr>
            <a:r>
              <a:rPr lang="en-US" sz="2800" kern="0" spc="-52"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API</a:t>
            </a:r>
          </a:p>
        </p:txBody>
      </p:sp>
      <p:sp>
        <p:nvSpPr>
          <p:cNvPr id="25" name="Rectangle 24"/>
          <p:cNvSpPr/>
          <p:nvPr/>
        </p:nvSpPr>
        <p:spPr bwMode="gray">
          <a:xfrm>
            <a:off x="7778284" y="2868678"/>
            <a:ext cx="1490239"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SignalR</a:t>
            </a:r>
            <a:r>
              <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Core</a:t>
            </a:r>
          </a:p>
        </p:txBody>
      </p:sp>
      <p:sp>
        <p:nvSpPr>
          <p:cNvPr id="26" name="Rectangle 25"/>
          <p:cNvSpPr/>
          <p:nvPr/>
        </p:nvSpPr>
        <p:spPr bwMode="gray">
          <a:xfrm>
            <a:off x="6172201" y="1219201"/>
            <a:ext cx="4725047" cy="1558789"/>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54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Services</a:t>
            </a:r>
          </a:p>
        </p:txBody>
      </p:sp>
      <p:sp>
        <p:nvSpPr>
          <p:cNvPr id="2" name="Rectangle 1">
            <a:extLst>
              <a:ext uri="{FF2B5EF4-FFF2-40B4-BE49-F238E27FC236}">
                <a16:creationId xmlns:a16="http://schemas.microsoft.com/office/drawing/2014/main" id="{4275E7D0-5C52-4BF5-9EF6-09232FA9DF16}"/>
              </a:ext>
            </a:extLst>
          </p:cNvPr>
          <p:cNvSpPr/>
          <p:nvPr/>
        </p:nvSpPr>
        <p:spPr bwMode="gray">
          <a:xfrm>
            <a:off x="9407010" y="2868678"/>
            <a:ext cx="1490239" cy="1474722"/>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a:defRPr/>
            </a:pPr>
            <a:r>
              <a:rPr lang="en-US" sz="2800" kern="0" spc="-52"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gRPC</a:t>
            </a:r>
            <a:endParaRPr lang="en-US" sz="28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5652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Project System</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14</a:t>
            </a:fld>
            <a:endParaRPr lang="en-US" dirty="0"/>
          </a:p>
        </p:txBody>
      </p:sp>
      <p:sp>
        <p:nvSpPr>
          <p:cNvPr id="8" name="Text Placeholder 7"/>
          <p:cNvSpPr>
            <a:spLocks noGrp="1"/>
          </p:cNvSpPr>
          <p:nvPr>
            <p:ph type="body" sz="quarter" idx="13"/>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0242D6DE-4984-405C-B367-075915863149}"/>
              </a:ext>
            </a:extLst>
          </p:cNvPr>
          <p:cNvPicPr>
            <a:picLocks noChangeAspect="1"/>
          </p:cNvPicPr>
          <p:nvPr/>
        </p:nvPicPr>
        <p:blipFill>
          <a:blip r:embed="rId3"/>
          <a:stretch>
            <a:fillRect/>
          </a:stretch>
        </p:blipFill>
        <p:spPr>
          <a:xfrm>
            <a:off x="2285999" y="1066800"/>
            <a:ext cx="7620002" cy="5283400"/>
          </a:xfrm>
          <a:prstGeom prst="rect">
            <a:avLst/>
          </a:prstGeom>
        </p:spPr>
      </p:pic>
    </p:spTree>
    <p:extLst>
      <p:ext uri="{BB962C8B-B14F-4D97-AF65-F5344CB8AC3E}">
        <p14:creationId xmlns:p14="http://schemas.microsoft.com/office/powerpoint/2010/main" val="123108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0" y="1143000"/>
            <a:ext cx="6035040" cy="2286000"/>
          </a:xfrm>
        </p:spPr>
        <p:txBody>
          <a:bodyPr/>
          <a:lstStyle/>
          <a:p>
            <a:r>
              <a:rPr lang="en-US" dirty="0"/>
              <a:t>Demo: One ASP.NET</a:t>
            </a:r>
          </a:p>
        </p:txBody>
      </p:sp>
    </p:spTree>
    <p:extLst>
      <p:ext uri="{BB962C8B-B14F-4D97-AF65-F5344CB8AC3E}">
        <p14:creationId xmlns:p14="http://schemas.microsoft.com/office/powerpoint/2010/main" val="258454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One is Right for Me?</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16</a:t>
            </a:fld>
            <a:endParaRPr lang="en-US" sz="1800" kern="0" dirty="0"/>
          </a:p>
        </p:txBody>
      </p:sp>
      <p:sp>
        <p:nvSpPr>
          <p:cNvPr id="5" name="Text Placeholder 4">
            <a:extLst>
              <a:ext uri="{FF2B5EF4-FFF2-40B4-BE49-F238E27FC236}">
                <a16:creationId xmlns:a16="http://schemas.microsoft.com/office/drawing/2014/main" id="{8BD07E9C-3CFB-4BD7-8D14-79CA22356375}"/>
              </a:ext>
            </a:extLst>
          </p:cNvPr>
          <p:cNvSpPr>
            <a:spLocks noGrp="1"/>
          </p:cNvSpPr>
          <p:nvPr>
            <p:ph type="body" sz="quarter" idx="13"/>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3"/>
              </a:rPr>
              <a:t>https://docs.microsoft.com/en-us/aspnet/core/fundamentals/choose-aspnet-framework</a:t>
            </a:r>
            <a:endParaRPr lang="en-US" dirty="0"/>
          </a:p>
        </p:txBody>
      </p:sp>
      <p:graphicFrame>
        <p:nvGraphicFramePr>
          <p:cNvPr id="2" name="Table 1">
            <a:extLst>
              <a:ext uri="{FF2B5EF4-FFF2-40B4-BE49-F238E27FC236}">
                <a16:creationId xmlns:a16="http://schemas.microsoft.com/office/drawing/2014/main" id="{037EE08C-BF2A-402B-B4BD-0D012E980C5A}"/>
              </a:ext>
            </a:extLst>
          </p:cNvPr>
          <p:cNvGraphicFramePr>
            <a:graphicFrameLocks noGrp="1"/>
          </p:cNvGraphicFramePr>
          <p:nvPr>
            <p:extLst>
              <p:ext uri="{D42A27DB-BD31-4B8C-83A1-F6EECF244321}">
                <p14:modId xmlns:p14="http://schemas.microsoft.com/office/powerpoint/2010/main" val="752680619"/>
              </p:ext>
            </p:extLst>
          </p:nvPr>
        </p:nvGraphicFramePr>
        <p:xfrm>
          <a:off x="838200" y="1066800"/>
          <a:ext cx="10738104" cy="4476019"/>
        </p:xfrm>
        <a:graphic>
          <a:graphicData uri="http://schemas.openxmlformats.org/drawingml/2006/table">
            <a:tbl>
              <a:tblPr firstRow="1" bandRow="1">
                <a:tableStyleId>{5C22544A-7EE6-4342-B048-85BDC9FD1C3A}</a:tableStyleId>
              </a:tblPr>
              <a:tblGrid>
                <a:gridCol w="5369052">
                  <a:extLst>
                    <a:ext uri="{9D8B030D-6E8A-4147-A177-3AD203B41FA5}">
                      <a16:colId xmlns:a16="http://schemas.microsoft.com/office/drawing/2014/main" val="3904498700"/>
                    </a:ext>
                  </a:extLst>
                </a:gridCol>
                <a:gridCol w="5369052">
                  <a:extLst>
                    <a:ext uri="{9D8B030D-6E8A-4147-A177-3AD203B41FA5}">
                      <a16:colId xmlns:a16="http://schemas.microsoft.com/office/drawing/2014/main" val="1962783134"/>
                    </a:ext>
                  </a:extLst>
                </a:gridCol>
              </a:tblGrid>
              <a:tr h="261378">
                <a:tc>
                  <a:txBody>
                    <a:bodyPr/>
                    <a:lstStyle/>
                    <a:p>
                      <a:pPr algn="l" fontAlgn="b"/>
                      <a:r>
                        <a:rPr lang="en-US" sz="2000" dirty="0">
                          <a:effectLst/>
                        </a:rPr>
                        <a:t>ASP.NET 4.x</a:t>
                      </a:r>
                    </a:p>
                  </a:txBody>
                  <a:tcPr marL="54172" marR="54172" marT="40629" marB="40629" anchor="b"/>
                </a:tc>
                <a:tc>
                  <a:txBody>
                    <a:bodyPr/>
                    <a:lstStyle/>
                    <a:p>
                      <a:pPr algn="l" fontAlgn="b"/>
                      <a:r>
                        <a:rPr lang="en-US" sz="2000" dirty="0">
                          <a:effectLst/>
                        </a:rPr>
                        <a:t>ASP.NET Core</a:t>
                      </a:r>
                    </a:p>
                  </a:txBody>
                  <a:tcPr marL="54172" marR="54172" marT="40629" marB="40629" anchor="b"/>
                </a:tc>
                <a:extLst>
                  <a:ext uri="{0D108BD9-81ED-4DB2-BD59-A6C34878D82A}">
                    <a16:rowId xmlns:a16="http://schemas.microsoft.com/office/drawing/2014/main" val="680108974"/>
                  </a:ext>
                </a:extLst>
              </a:tr>
              <a:tr h="441499">
                <a:tc>
                  <a:txBody>
                    <a:bodyPr/>
                    <a:lstStyle/>
                    <a:p>
                      <a:pPr fontAlgn="t"/>
                      <a:r>
                        <a:rPr lang="en-US" sz="2000" dirty="0">
                          <a:effectLst/>
                        </a:rPr>
                        <a:t>Build for Windows</a:t>
                      </a:r>
                    </a:p>
                  </a:txBody>
                  <a:tcPr marL="54172" marR="54172" marT="40629" marB="40629"/>
                </a:tc>
                <a:tc>
                  <a:txBody>
                    <a:bodyPr/>
                    <a:lstStyle/>
                    <a:p>
                      <a:pPr fontAlgn="t"/>
                      <a:r>
                        <a:rPr lang="en-US" sz="2000" dirty="0">
                          <a:effectLst/>
                        </a:rPr>
                        <a:t>Build for Windows, macOS, or Linux</a:t>
                      </a:r>
                    </a:p>
                  </a:txBody>
                  <a:tcPr marL="54172" marR="54172" marT="40629" marB="40629"/>
                </a:tc>
                <a:extLst>
                  <a:ext uri="{0D108BD9-81ED-4DB2-BD59-A6C34878D82A}">
                    <a16:rowId xmlns:a16="http://schemas.microsoft.com/office/drawing/2014/main" val="3564461699"/>
                  </a:ext>
                </a:extLst>
              </a:tr>
              <a:tr h="1342103">
                <a:tc>
                  <a:txBody>
                    <a:bodyPr/>
                    <a:lstStyle/>
                    <a:p>
                      <a:pPr fontAlgn="t"/>
                      <a:r>
                        <a:rPr lang="en-US" sz="2000" dirty="0">
                          <a:effectLst/>
                        </a:rPr>
                        <a:t>Use </a:t>
                      </a:r>
                      <a:r>
                        <a:rPr lang="en-US" sz="2000" u="none" strike="noStrike" dirty="0">
                          <a:effectLst/>
                          <a:hlinkClick r:id="rId4"/>
                        </a:rPr>
                        <a:t>Web Forms</a:t>
                      </a:r>
                      <a:r>
                        <a:rPr lang="en-US" sz="2000" dirty="0">
                          <a:effectLst/>
                        </a:rPr>
                        <a:t>, </a:t>
                      </a:r>
                      <a:r>
                        <a:rPr lang="en-US" sz="2000" u="none" strike="noStrike" dirty="0">
                          <a:effectLst/>
                          <a:hlinkClick r:id="rId5"/>
                        </a:rPr>
                        <a:t>SignalR</a:t>
                      </a:r>
                      <a:r>
                        <a:rPr lang="en-US" sz="2000" dirty="0">
                          <a:effectLst/>
                        </a:rPr>
                        <a:t>, </a:t>
                      </a:r>
                      <a:r>
                        <a:rPr lang="en-US" sz="2000" u="none" strike="noStrike" dirty="0">
                          <a:effectLst/>
                          <a:hlinkClick r:id="rId6"/>
                        </a:rPr>
                        <a:t>MVC</a:t>
                      </a:r>
                      <a:r>
                        <a:rPr lang="en-US" sz="2000" dirty="0">
                          <a:effectLst/>
                        </a:rPr>
                        <a:t>, </a:t>
                      </a:r>
                      <a:r>
                        <a:rPr lang="en-US" sz="2000" u="none" strike="noStrike" dirty="0">
                          <a:effectLst/>
                          <a:hlinkClick r:id="rId7"/>
                        </a:rPr>
                        <a:t>Web API</a:t>
                      </a:r>
                      <a:r>
                        <a:rPr lang="en-US" sz="2000" dirty="0">
                          <a:effectLst/>
                        </a:rPr>
                        <a:t>, </a:t>
                      </a:r>
                      <a:r>
                        <a:rPr lang="en-US" sz="2000" u="none" strike="noStrike" dirty="0" err="1">
                          <a:effectLst/>
                          <a:hlinkClick r:id="rId8"/>
                        </a:rPr>
                        <a:t>WebHooks</a:t>
                      </a:r>
                      <a:r>
                        <a:rPr lang="en-US" sz="2000" dirty="0">
                          <a:effectLst/>
                        </a:rPr>
                        <a:t>, or </a:t>
                      </a:r>
                      <a:r>
                        <a:rPr lang="en-US" sz="2000" u="none" strike="noStrike" dirty="0">
                          <a:effectLst/>
                          <a:hlinkClick r:id="rId9"/>
                        </a:rPr>
                        <a:t>Web Pages</a:t>
                      </a:r>
                      <a:endParaRPr lang="en-US" sz="2000" dirty="0">
                        <a:effectLst/>
                      </a:endParaRPr>
                    </a:p>
                  </a:txBody>
                  <a:tcPr marL="54172" marR="54172" marT="40629" marB="40629"/>
                </a:tc>
                <a:tc>
                  <a:txBody>
                    <a:bodyPr/>
                    <a:lstStyle/>
                    <a:p>
                      <a:pPr fontAlgn="t"/>
                      <a:r>
                        <a:rPr lang="en-US" sz="2000" u="none" strike="noStrike" dirty="0">
                          <a:effectLst/>
                          <a:hlinkClick r:id="rId10"/>
                        </a:rPr>
                        <a:t>Razor Pages</a:t>
                      </a:r>
                      <a:r>
                        <a:rPr lang="en-US" sz="2000" dirty="0">
                          <a:effectLst/>
                        </a:rPr>
                        <a:t> is the recommended approach to create a Web UI as of ASP.NET Core 2.x. See also </a:t>
                      </a:r>
                      <a:r>
                        <a:rPr lang="en-US" sz="2000" u="none" strike="noStrike" dirty="0">
                          <a:effectLst/>
                          <a:hlinkClick r:id="rId11"/>
                        </a:rPr>
                        <a:t>MVC</a:t>
                      </a:r>
                      <a:r>
                        <a:rPr lang="en-US" sz="2000" dirty="0">
                          <a:effectLst/>
                        </a:rPr>
                        <a:t>, </a:t>
                      </a:r>
                      <a:r>
                        <a:rPr lang="en-US" sz="2000" u="none" strike="noStrike" dirty="0">
                          <a:effectLst/>
                          <a:hlinkClick r:id="rId12"/>
                        </a:rPr>
                        <a:t>Web API</a:t>
                      </a:r>
                      <a:r>
                        <a:rPr lang="en-US" sz="2000" dirty="0">
                          <a:effectLst/>
                        </a:rPr>
                        <a:t>, </a:t>
                      </a:r>
                      <a:r>
                        <a:rPr lang="en-US" sz="2000" b="0" u="none" strike="noStrike" kern="1200" dirty="0" err="1">
                          <a:solidFill>
                            <a:schemeClr val="dk1"/>
                          </a:solidFill>
                          <a:effectLst/>
                          <a:hlinkClick r:id="rId13"/>
                        </a:rPr>
                        <a:t>Blazor</a:t>
                      </a:r>
                      <a:r>
                        <a:rPr lang="en-US" sz="2000" b="0" kern="1200" dirty="0">
                          <a:solidFill>
                            <a:schemeClr val="dk1"/>
                          </a:solidFill>
                          <a:effectLst/>
                        </a:rPr>
                        <a:t> , </a:t>
                      </a:r>
                      <a:r>
                        <a:rPr lang="en-US" sz="2000" b="0" u="sng" kern="1200" dirty="0" err="1">
                          <a:solidFill>
                            <a:schemeClr val="dk1"/>
                          </a:solidFill>
                          <a:effectLst/>
                          <a:hlinkClick r:id="rId14"/>
                        </a:rPr>
                        <a:t>gRPC</a:t>
                      </a:r>
                      <a:r>
                        <a:rPr lang="en-US" sz="1900" b="0" u="sng" kern="1200" dirty="0">
                          <a:solidFill>
                            <a:schemeClr val="dk1"/>
                          </a:solidFill>
                          <a:effectLst/>
                        </a:rPr>
                        <a:t>,</a:t>
                      </a:r>
                      <a:r>
                        <a:rPr lang="en-US" sz="1900" b="0" kern="1200" dirty="0">
                          <a:solidFill>
                            <a:schemeClr val="dk1"/>
                          </a:solidFill>
                          <a:effectLst/>
                        </a:rPr>
                        <a:t> </a:t>
                      </a:r>
                      <a:r>
                        <a:rPr lang="en-US" sz="2000" dirty="0">
                          <a:effectLst/>
                        </a:rPr>
                        <a:t>and </a:t>
                      </a:r>
                      <a:r>
                        <a:rPr lang="en-US" sz="2000" u="none" strike="noStrike" dirty="0">
                          <a:effectLst/>
                          <a:hlinkClick r:id="rId15"/>
                        </a:rPr>
                        <a:t>SignalR</a:t>
                      </a:r>
                      <a:r>
                        <a:rPr lang="en-US" sz="2000" dirty="0">
                          <a:effectLst/>
                        </a:rPr>
                        <a:t>.</a:t>
                      </a:r>
                    </a:p>
                  </a:txBody>
                  <a:tcPr marL="54172" marR="54172" marT="40629" marB="40629"/>
                </a:tc>
                <a:extLst>
                  <a:ext uri="{0D108BD9-81ED-4DB2-BD59-A6C34878D82A}">
                    <a16:rowId xmlns:a16="http://schemas.microsoft.com/office/drawing/2014/main" val="4259982484"/>
                  </a:ext>
                </a:extLst>
              </a:tr>
              <a:tr h="441499">
                <a:tc>
                  <a:txBody>
                    <a:bodyPr/>
                    <a:lstStyle/>
                    <a:p>
                      <a:pPr fontAlgn="t"/>
                      <a:r>
                        <a:rPr lang="en-US" sz="2000">
                          <a:effectLst/>
                        </a:rPr>
                        <a:t>One version per machine</a:t>
                      </a:r>
                    </a:p>
                  </a:txBody>
                  <a:tcPr marL="54172" marR="54172" marT="40629" marB="40629"/>
                </a:tc>
                <a:tc>
                  <a:txBody>
                    <a:bodyPr/>
                    <a:lstStyle/>
                    <a:p>
                      <a:pPr fontAlgn="t"/>
                      <a:r>
                        <a:rPr lang="en-US" sz="2000" dirty="0">
                          <a:effectLst/>
                        </a:rPr>
                        <a:t>Multiple versions per machine</a:t>
                      </a:r>
                    </a:p>
                  </a:txBody>
                  <a:tcPr marL="54172" marR="54172" marT="40629" marB="40629"/>
                </a:tc>
                <a:extLst>
                  <a:ext uri="{0D108BD9-81ED-4DB2-BD59-A6C34878D82A}">
                    <a16:rowId xmlns:a16="http://schemas.microsoft.com/office/drawing/2014/main" val="1662687558"/>
                  </a:ext>
                </a:extLst>
              </a:tr>
              <a:tr h="801741">
                <a:tc>
                  <a:txBody>
                    <a:bodyPr/>
                    <a:lstStyle/>
                    <a:p>
                      <a:pPr fontAlgn="t"/>
                      <a:r>
                        <a:rPr lang="en-US" sz="2000" dirty="0">
                          <a:effectLst/>
                        </a:rPr>
                        <a:t>Develop with Visual Studio using C#, VB, or F#</a:t>
                      </a:r>
                    </a:p>
                  </a:txBody>
                  <a:tcPr marL="54172" marR="54172" marT="40629" marB="40629"/>
                </a:tc>
                <a:tc>
                  <a:txBody>
                    <a:bodyPr/>
                    <a:lstStyle/>
                    <a:p>
                      <a:pPr fontAlgn="t"/>
                      <a:r>
                        <a:rPr lang="en-US" sz="2000" dirty="0">
                          <a:effectLst/>
                        </a:rPr>
                        <a:t>Develop with Visual Studio, </a:t>
                      </a:r>
                      <a:r>
                        <a:rPr lang="en-US" sz="2000" u="none" strike="noStrike" dirty="0">
                          <a:effectLst/>
                          <a:hlinkClick r:id="rId16"/>
                        </a:rPr>
                        <a:t>Visual Studio for Mac</a:t>
                      </a:r>
                      <a:r>
                        <a:rPr lang="en-US" sz="2000" dirty="0">
                          <a:effectLst/>
                        </a:rPr>
                        <a:t>, or </a:t>
                      </a:r>
                      <a:r>
                        <a:rPr lang="en-US" sz="2000" u="none" strike="noStrike" dirty="0">
                          <a:effectLst/>
                          <a:hlinkClick r:id="rId17"/>
                        </a:rPr>
                        <a:t>Visual Studio Code</a:t>
                      </a:r>
                      <a:r>
                        <a:rPr lang="en-US" sz="2000" dirty="0">
                          <a:effectLst/>
                        </a:rPr>
                        <a:t> using C# or F#</a:t>
                      </a:r>
                    </a:p>
                  </a:txBody>
                  <a:tcPr marL="54172" marR="54172" marT="40629" marB="40629"/>
                </a:tc>
                <a:extLst>
                  <a:ext uri="{0D108BD9-81ED-4DB2-BD59-A6C34878D82A}">
                    <a16:rowId xmlns:a16="http://schemas.microsoft.com/office/drawing/2014/main" val="2741181931"/>
                  </a:ext>
                </a:extLst>
              </a:tr>
              <a:tr h="441499">
                <a:tc>
                  <a:txBody>
                    <a:bodyPr/>
                    <a:lstStyle/>
                    <a:p>
                      <a:pPr fontAlgn="t"/>
                      <a:r>
                        <a:rPr lang="en-US" sz="2000">
                          <a:effectLst/>
                        </a:rPr>
                        <a:t>Good performance</a:t>
                      </a:r>
                    </a:p>
                  </a:txBody>
                  <a:tcPr marL="54172" marR="54172" marT="40629" marB="40629"/>
                </a:tc>
                <a:tc>
                  <a:txBody>
                    <a:bodyPr/>
                    <a:lstStyle/>
                    <a:p>
                      <a:pPr fontAlgn="t"/>
                      <a:r>
                        <a:rPr lang="en-US" sz="2000" dirty="0">
                          <a:effectLst/>
                        </a:rPr>
                        <a:t>Higher performance than ASP.NET 4.x</a:t>
                      </a:r>
                    </a:p>
                  </a:txBody>
                  <a:tcPr marL="54172" marR="54172" marT="40629" marB="40629"/>
                </a:tc>
                <a:extLst>
                  <a:ext uri="{0D108BD9-81ED-4DB2-BD59-A6C34878D82A}">
                    <a16:rowId xmlns:a16="http://schemas.microsoft.com/office/drawing/2014/main" val="604907510"/>
                  </a:ext>
                </a:extLst>
              </a:tr>
              <a:tr h="621620">
                <a:tc>
                  <a:txBody>
                    <a:bodyPr/>
                    <a:lstStyle/>
                    <a:p>
                      <a:pPr fontAlgn="t"/>
                      <a:r>
                        <a:rPr lang="en-US" sz="2000" dirty="0">
                          <a:effectLst/>
                        </a:rPr>
                        <a:t>Use .NET Framework runtime</a:t>
                      </a:r>
                    </a:p>
                  </a:txBody>
                  <a:tcPr marL="54172" marR="54172" marT="40629" marB="40629"/>
                </a:tc>
                <a:tc>
                  <a:txBody>
                    <a:bodyPr/>
                    <a:lstStyle/>
                    <a:p>
                      <a:pPr fontAlgn="t"/>
                      <a:r>
                        <a:rPr lang="en-US" sz="2000" b="0" i="0" u="none" strike="noStrike" kern="1200" dirty="0">
                          <a:solidFill>
                            <a:schemeClr val="dk1"/>
                          </a:solidFill>
                          <a:effectLst/>
                          <a:latin typeface="+mn-lt"/>
                          <a:ea typeface="+mn-ea"/>
                          <a:cs typeface="+mn-cs"/>
                          <a:hlinkClick r:id="rId18"/>
                        </a:rPr>
                        <a:t>Use .NET Core runtime</a:t>
                      </a:r>
                      <a:endParaRPr lang="en-US" sz="2000" dirty="0">
                        <a:effectLst/>
                      </a:endParaRPr>
                    </a:p>
                  </a:txBody>
                  <a:tcPr marL="54172" marR="54172" marT="40629" marB="40629"/>
                </a:tc>
                <a:extLst>
                  <a:ext uri="{0D108BD9-81ED-4DB2-BD59-A6C34878D82A}">
                    <a16:rowId xmlns:a16="http://schemas.microsoft.com/office/drawing/2014/main" val="952849797"/>
                  </a:ext>
                </a:extLst>
              </a:tr>
            </a:tbl>
          </a:graphicData>
        </a:graphic>
      </p:graphicFrame>
    </p:spTree>
    <p:extLst>
      <p:ext uri="{BB962C8B-B14F-4D97-AF65-F5344CB8AC3E}">
        <p14:creationId xmlns:p14="http://schemas.microsoft.com/office/powerpoint/2010/main" val="294239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4.x vs. ASP.NET Core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17</a:t>
            </a:fld>
            <a:endParaRPr lang="en-US" dirty="0"/>
          </a:p>
        </p:txBody>
      </p:sp>
      <p:sp>
        <p:nvSpPr>
          <p:cNvPr id="6" name="Rectangle 5"/>
          <p:cNvSpPr/>
          <p:nvPr/>
        </p:nvSpPr>
        <p:spPr bwMode="gray">
          <a:xfrm>
            <a:off x="4648200" y="5638800"/>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Operating System</a:t>
            </a:r>
          </a:p>
        </p:txBody>
      </p:sp>
      <p:sp>
        <p:nvSpPr>
          <p:cNvPr id="7" name="Rectangle 6"/>
          <p:cNvSpPr/>
          <p:nvPr/>
        </p:nvSpPr>
        <p:spPr bwMode="gray">
          <a:xfrm>
            <a:off x="4648200" y="3077408"/>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Web Server</a:t>
            </a:r>
          </a:p>
        </p:txBody>
      </p:sp>
      <p:sp>
        <p:nvSpPr>
          <p:cNvPr id="9" name="Rectangle 8"/>
          <p:cNvSpPr/>
          <p:nvPr/>
        </p:nvSpPr>
        <p:spPr bwMode="gray">
          <a:xfrm>
            <a:off x="4648200" y="3717756"/>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Platform Libraries</a:t>
            </a:r>
          </a:p>
        </p:txBody>
      </p:sp>
      <p:sp>
        <p:nvSpPr>
          <p:cNvPr id="10" name="Rectangle 9"/>
          <p:cNvSpPr/>
          <p:nvPr/>
        </p:nvSpPr>
        <p:spPr bwMode="gray">
          <a:xfrm>
            <a:off x="4648200" y="4358104"/>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 name="Rectangle 10"/>
          <p:cNvSpPr/>
          <p:nvPr/>
        </p:nvSpPr>
        <p:spPr bwMode="gray">
          <a:xfrm>
            <a:off x="4648200" y="4998452"/>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Runtime Loader</a:t>
            </a:r>
          </a:p>
        </p:txBody>
      </p:sp>
      <p:sp>
        <p:nvSpPr>
          <p:cNvPr id="12" name="Rectangle 11"/>
          <p:cNvSpPr/>
          <p:nvPr/>
        </p:nvSpPr>
        <p:spPr bwMode="gray">
          <a:xfrm>
            <a:off x="4648200" y="1156364"/>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Compilation</a:t>
            </a:r>
          </a:p>
        </p:txBody>
      </p:sp>
      <p:sp>
        <p:nvSpPr>
          <p:cNvPr id="13" name="Rectangle 12"/>
          <p:cNvSpPr/>
          <p:nvPr/>
        </p:nvSpPr>
        <p:spPr bwMode="gray">
          <a:xfrm>
            <a:off x="4648200" y="1796712"/>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Libraries</a:t>
            </a:r>
          </a:p>
        </p:txBody>
      </p:sp>
      <p:sp>
        <p:nvSpPr>
          <p:cNvPr id="14" name="Rectangle 13"/>
          <p:cNvSpPr/>
          <p:nvPr/>
        </p:nvSpPr>
        <p:spPr bwMode="gray">
          <a:xfrm>
            <a:off x="4648200" y="2437060"/>
            <a:ext cx="2926080" cy="548640"/>
          </a:xfrm>
          <a:prstGeom prst="rect">
            <a:avLst/>
          </a:prstGeom>
          <a:solidFill>
            <a:srgbClr val="0070C0"/>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Application Frameworks</a:t>
            </a:r>
          </a:p>
        </p:txBody>
      </p:sp>
      <p:sp>
        <p:nvSpPr>
          <p:cNvPr id="15" name="Rectangle 14"/>
          <p:cNvSpPr/>
          <p:nvPr/>
        </p:nvSpPr>
        <p:spPr bwMode="gray">
          <a:xfrm>
            <a:off x="616971" y="1156363"/>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MSBuild</a:t>
            </a: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/CodeDOM &gt; csc.exe</a:t>
            </a:r>
          </a:p>
        </p:txBody>
      </p:sp>
      <p:sp>
        <p:nvSpPr>
          <p:cNvPr id="16" name="Rectangle 15"/>
          <p:cNvSpPr/>
          <p:nvPr/>
        </p:nvSpPr>
        <p:spPr bwMode="gray">
          <a:xfrm>
            <a:off x="7922491" y="5638800"/>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Windows, OSX, Linux</a:t>
            </a:r>
          </a:p>
        </p:txBody>
      </p:sp>
      <p:sp>
        <p:nvSpPr>
          <p:cNvPr id="17" name="Rectangle 16"/>
          <p:cNvSpPr/>
          <p:nvPr/>
        </p:nvSpPr>
        <p:spPr bwMode="gray">
          <a:xfrm>
            <a:off x="7922491" y="1800609"/>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NuGet</a:t>
            </a:r>
          </a:p>
        </p:txBody>
      </p:sp>
      <p:sp>
        <p:nvSpPr>
          <p:cNvPr id="18" name="Rectangle 17"/>
          <p:cNvSpPr/>
          <p:nvPr/>
        </p:nvSpPr>
        <p:spPr bwMode="gray">
          <a:xfrm>
            <a:off x="7922491" y="2440308"/>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NuGet</a:t>
            </a:r>
          </a:p>
        </p:txBody>
      </p:sp>
      <p:sp>
        <p:nvSpPr>
          <p:cNvPr id="19" name="Rectangle 18"/>
          <p:cNvSpPr/>
          <p:nvPr/>
        </p:nvSpPr>
        <p:spPr bwMode="gray">
          <a:xfrm>
            <a:off x="7915564" y="3080007"/>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IIS, HTTP.SYS, Kestrel</a:t>
            </a:r>
          </a:p>
        </p:txBody>
      </p:sp>
      <p:sp>
        <p:nvSpPr>
          <p:cNvPr id="21" name="Rectangle 20"/>
          <p:cNvSpPr/>
          <p:nvPr/>
        </p:nvSpPr>
        <p:spPr bwMode="gray">
          <a:xfrm>
            <a:off x="7922491" y="3719706"/>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 BCL and FCL; .NET on NuGet</a:t>
            </a:r>
          </a:p>
        </p:txBody>
      </p:sp>
      <p:sp>
        <p:nvSpPr>
          <p:cNvPr id="22" name="Rectangle 21"/>
          <p:cNvSpPr/>
          <p:nvPr/>
        </p:nvSpPr>
        <p:spPr bwMode="gray">
          <a:xfrm>
            <a:off x="7922491" y="4359405"/>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 CLR; .NET Core CLR</a:t>
            </a:r>
          </a:p>
        </p:txBody>
      </p:sp>
      <p:sp>
        <p:nvSpPr>
          <p:cNvPr id="23" name="Rectangle 22"/>
          <p:cNvSpPr/>
          <p:nvPr/>
        </p:nvSpPr>
        <p:spPr bwMode="gray">
          <a:xfrm>
            <a:off x="7922491" y="4999104"/>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ru-RU"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t>
            </a: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 CLI</a:t>
            </a:r>
          </a:p>
        </p:txBody>
      </p:sp>
      <p:sp>
        <p:nvSpPr>
          <p:cNvPr id="24" name="Rectangle 23"/>
          <p:cNvSpPr/>
          <p:nvPr/>
        </p:nvSpPr>
        <p:spPr bwMode="gray">
          <a:xfrm>
            <a:off x="7924800" y="1160910"/>
            <a:ext cx="3657600" cy="548640"/>
          </a:xfrm>
          <a:prstGeom prst="rect">
            <a:avLst/>
          </a:prstGeom>
          <a:solidFill>
            <a:srgbClr val="009E49"/>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a:t>
            </a: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CLI (Roslyn)</a:t>
            </a:r>
          </a:p>
        </p:txBody>
      </p:sp>
      <p:sp>
        <p:nvSpPr>
          <p:cNvPr id="25" name="Rectangle 24"/>
          <p:cNvSpPr/>
          <p:nvPr/>
        </p:nvSpPr>
        <p:spPr bwMode="gray">
          <a:xfrm>
            <a:off x="616971" y="1796666"/>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Loose, GAC, NuGet</a:t>
            </a:r>
          </a:p>
        </p:txBody>
      </p:sp>
      <p:sp>
        <p:nvSpPr>
          <p:cNvPr id="26" name="Rectangle 25"/>
          <p:cNvSpPr/>
          <p:nvPr/>
        </p:nvSpPr>
        <p:spPr bwMode="gray">
          <a:xfrm>
            <a:off x="616971" y="2436969"/>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FCL, GAC, NuGet</a:t>
            </a:r>
          </a:p>
        </p:txBody>
      </p:sp>
      <p:sp>
        <p:nvSpPr>
          <p:cNvPr id="27" name="Rectangle 26"/>
          <p:cNvSpPr/>
          <p:nvPr/>
        </p:nvSpPr>
        <p:spPr bwMode="gray">
          <a:xfrm>
            <a:off x="616971" y="3077272"/>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IIS</a:t>
            </a:r>
          </a:p>
        </p:txBody>
      </p:sp>
      <p:sp>
        <p:nvSpPr>
          <p:cNvPr id="29" name="Rectangle 28"/>
          <p:cNvSpPr/>
          <p:nvPr/>
        </p:nvSpPr>
        <p:spPr bwMode="gray">
          <a:xfrm>
            <a:off x="616971" y="3717575"/>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 BCL and FCL</a:t>
            </a:r>
          </a:p>
        </p:txBody>
      </p:sp>
      <p:sp>
        <p:nvSpPr>
          <p:cNvPr id="30" name="Rectangle 29"/>
          <p:cNvSpPr/>
          <p:nvPr/>
        </p:nvSpPr>
        <p:spPr bwMode="gray">
          <a:xfrm>
            <a:off x="616971" y="4357878"/>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.NET CLR</a:t>
            </a:r>
          </a:p>
        </p:txBody>
      </p:sp>
      <p:sp>
        <p:nvSpPr>
          <p:cNvPr id="31" name="Rectangle 30"/>
          <p:cNvSpPr/>
          <p:nvPr/>
        </p:nvSpPr>
        <p:spPr bwMode="gray">
          <a:xfrm>
            <a:off x="616971" y="4998181"/>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IIS: WebEngine4.dll; EXE: OS</a:t>
            </a:r>
          </a:p>
        </p:txBody>
      </p:sp>
      <p:sp>
        <p:nvSpPr>
          <p:cNvPr id="32" name="Rectangle 31"/>
          <p:cNvSpPr/>
          <p:nvPr/>
        </p:nvSpPr>
        <p:spPr bwMode="gray">
          <a:xfrm>
            <a:off x="616971" y="5638481"/>
            <a:ext cx="3657600" cy="548640"/>
          </a:xfrm>
          <a:prstGeom prst="rect">
            <a:avLst/>
          </a:prstGeom>
          <a:solidFill>
            <a:srgbClr val="68217A"/>
          </a:solidFill>
          <a:ln w="9525" cap="flat" cmpd="sng" algn="ctr">
            <a:noFill/>
            <a:prstDash val="solid"/>
            <a:headEnd type="none" w="med" len="med"/>
            <a:tailEnd type="none" w="med" len="med"/>
          </a:ln>
          <a:effectLst/>
        </p:spPr>
        <p:txBody>
          <a:bodyPr rot="0" spcFirstLastPara="0" vert="horz" wrap="square" lIns="46629" tIns="46629" rIns="46629" bIns="46629"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51" fontAlgn="base">
              <a:spcBef>
                <a:spcPct val="0"/>
              </a:spcBef>
              <a:spcAft>
                <a:spcPct val="0"/>
              </a:spcAft>
              <a:defRPr/>
            </a:pPr>
            <a:r>
              <a:rPr lang="en-US" sz="2000" kern="0" spc="-5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Windows</a:t>
            </a:r>
          </a:p>
        </p:txBody>
      </p:sp>
    </p:spTree>
    <p:extLst>
      <p:ext uri="{BB962C8B-B14F-4D97-AF65-F5344CB8AC3E}">
        <p14:creationId xmlns:p14="http://schemas.microsoft.com/office/powerpoint/2010/main" val="22719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3: ASP.NET Core</a:t>
            </a:r>
          </a:p>
        </p:txBody>
      </p:sp>
      <p:sp>
        <p:nvSpPr>
          <p:cNvPr id="9" name="Text Placeholder 8"/>
          <p:cNvSpPr>
            <a:spLocks noGrp="1"/>
          </p:cNvSpPr>
          <p:nvPr>
            <p:ph type="body" sz="quarter" idx="14"/>
          </p:nvPr>
        </p:nvSpPr>
        <p:spPr/>
        <p:txBody>
          <a:bodyPr/>
          <a:lstStyle/>
          <a:p>
            <a:r>
              <a:rPr lang="en-US" dirty="0"/>
              <a:t>Lesson: ASP.NET Core Projects</a:t>
            </a:r>
          </a:p>
        </p:txBody>
      </p:sp>
    </p:spTree>
    <p:extLst>
      <p:ext uri="{BB962C8B-B14F-4D97-AF65-F5344CB8AC3E}">
        <p14:creationId xmlns:p14="http://schemas.microsoft.com/office/powerpoint/2010/main" val="10157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ASP.NET Core Project File</a:t>
            </a:r>
          </a:p>
        </p:txBody>
      </p:sp>
      <p:sp>
        <p:nvSpPr>
          <p:cNvPr id="8" name="Slide Number Placeholder 7"/>
          <p:cNvSpPr>
            <a:spLocks noGrp="1"/>
          </p:cNvSpPr>
          <p:nvPr>
            <p:ph type="sldNum" sz="quarter" idx="12"/>
          </p:nvPr>
        </p:nvSpPr>
        <p:spPr/>
        <p:txBody>
          <a:bodyPr/>
          <a:lstStyle/>
          <a:p>
            <a:fld id="{FB652213-B38A-4919-9374-0996C08E32BA}" type="slidenum">
              <a:rPr lang="en-US" smtClean="0"/>
              <a:pPr/>
              <a:t>19</a:t>
            </a:fld>
            <a:endParaRPr lang="en-US" dirty="0"/>
          </a:p>
        </p:txBody>
      </p:sp>
      <p:sp>
        <p:nvSpPr>
          <p:cNvPr id="10" name="Content Placeholder 9"/>
          <p:cNvSpPr>
            <a:spLocks noGrp="1"/>
          </p:cNvSpPr>
          <p:nvPr>
            <p:ph type="body" sz="quarter" idx="13"/>
          </p:nvPr>
        </p:nvSpPr>
        <p:spPr/>
        <p:txBody>
          <a:bodyPr/>
          <a:lstStyle/>
          <a:p>
            <a:r>
              <a:rPr lang="en-US" b="1" dirty="0"/>
              <a:t>*.</a:t>
            </a:r>
            <a:r>
              <a:rPr lang="en-US" b="1" dirty="0" err="1"/>
              <a:t>csproj</a:t>
            </a:r>
            <a:endParaRPr lang="en-US" b="1" dirty="0"/>
          </a:p>
          <a:p>
            <a:pPr lvl="1"/>
            <a:r>
              <a:rPr lang="en-US" dirty="0"/>
              <a:t>Simplified project file</a:t>
            </a:r>
          </a:p>
          <a:p>
            <a:pPr lvl="1"/>
            <a:r>
              <a:rPr lang="en-US" dirty="0"/>
              <a:t>Automatically includes all source files in/under the folder containing project.json</a:t>
            </a:r>
          </a:p>
          <a:p>
            <a:r>
              <a:rPr lang="en-US" dirty="0"/>
              <a:t>All project folder files shown in Solution Explorer</a:t>
            </a:r>
          </a:p>
          <a:p>
            <a:pPr lvl="1"/>
            <a:r>
              <a:rPr lang="en-US" dirty="0"/>
              <a:t> Visual Studio automatically monitors the ASP.NET Core project directory files</a:t>
            </a:r>
          </a:p>
        </p:txBody>
      </p:sp>
    </p:spTree>
    <p:extLst>
      <p:ext uri="{BB962C8B-B14F-4D97-AF65-F5344CB8AC3E}">
        <p14:creationId xmlns:p14="http://schemas.microsoft.com/office/powerpoint/2010/main" val="394133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a:lnSpc>
                <a:spcPct val="90000"/>
              </a:lnSpc>
            </a:pPr>
            <a:r>
              <a:rPr lang="en-US" sz="1300" dirty="0">
                <a:solidFill>
                  <a:srgbClr val="3F3F3F">
                    <a:alpha val="87000"/>
                  </a:srgbClr>
                </a:solidFill>
                <a:latin typeface="Segoe UI" panose="020B0502040204020203" pitchFamily="34" charset="0"/>
                <a:cs typeface="Segoe UI" panose="020B0502040204020203" pitchFamily="34" charset="0"/>
              </a:rPr>
              <a:t>Active Directory, Azure, IntelliSense, Internet Explorer, Microsoft, Microsoft Corporate Logo, Silverlight, SharePoint, SQL Server, Visual Basic, Visual Studio, Windows, Windows Server, and Windows Vista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a:lnSpc>
                <a:spcPct val="90000"/>
              </a:lnSpc>
            </a:pPr>
            <a:endParaRPr lang="en-US" sz="1300" dirty="0">
              <a:solidFill>
                <a:srgbClr val="3F3F3F">
                  <a:alpha val="87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7808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FD66-99BE-4122-AAAA-CCE0B960B66D}"/>
              </a:ext>
            </a:extLst>
          </p:cNvPr>
          <p:cNvSpPr>
            <a:spLocks noGrp="1"/>
          </p:cNvSpPr>
          <p:nvPr>
            <p:ph type="title"/>
          </p:nvPr>
        </p:nvSpPr>
        <p:spPr/>
        <p:txBody>
          <a:bodyPr/>
          <a:lstStyle/>
          <a:p>
            <a:r>
              <a:rPr lang="en-US" dirty="0"/>
              <a:t>ASP.NET Core Project File Contents</a:t>
            </a:r>
          </a:p>
        </p:txBody>
      </p:sp>
      <p:sp>
        <p:nvSpPr>
          <p:cNvPr id="3" name="Slide Number Placeholder 2">
            <a:extLst>
              <a:ext uri="{FF2B5EF4-FFF2-40B4-BE49-F238E27FC236}">
                <a16:creationId xmlns:a16="http://schemas.microsoft.com/office/drawing/2014/main" id="{8473E6C7-FEF5-4C98-B7EF-1253B9066093}"/>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20</a:t>
            </a:fld>
            <a:endParaRPr lang="en-US" sz="1800" kern="0" dirty="0">
              <a:solidFill>
                <a:sysClr val="windowText" lastClr="000000"/>
              </a:solidFill>
            </a:endParaRPr>
          </a:p>
        </p:txBody>
      </p:sp>
      <p:pic>
        <p:nvPicPr>
          <p:cNvPr id="8" name="Picture 7">
            <a:extLst>
              <a:ext uri="{FF2B5EF4-FFF2-40B4-BE49-F238E27FC236}">
                <a16:creationId xmlns:a16="http://schemas.microsoft.com/office/drawing/2014/main" id="{A7CA98EF-0853-4CDD-AACD-6EBA018054D0}"/>
              </a:ext>
            </a:extLst>
          </p:cNvPr>
          <p:cNvPicPr>
            <a:picLocks noChangeAspect="1"/>
          </p:cNvPicPr>
          <p:nvPr/>
        </p:nvPicPr>
        <p:blipFill>
          <a:blip r:embed="rId3"/>
          <a:stretch>
            <a:fillRect/>
          </a:stretch>
        </p:blipFill>
        <p:spPr>
          <a:xfrm>
            <a:off x="301752" y="1720521"/>
            <a:ext cx="11588496" cy="3902862"/>
          </a:xfrm>
          <a:prstGeom prst="rect">
            <a:avLst/>
          </a:prstGeom>
          <a:ln>
            <a:solidFill>
              <a:schemeClr val="accent1"/>
            </a:solidFill>
          </a:ln>
        </p:spPr>
      </p:pic>
    </p:spTree>
    <p:extLst>
      <p:ext uri="{BB962C8B-B14F-4D97-AF65-F5344CB8AC3E}">
        <p14:creationId xmlns:p14="http://schemas.microsoft.com/office/powerpoint/2010/main" val="23059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CEFD-6B18-4ADC-BC2C-FF21E108807A}"/>
              </a:ext>
            </a:extLst>
          </p:cNvPr>
          <p:cNvSpPr>
            <a:spLocks noGrp="1"/>
          </p:cNvSpPr>
          <p:nvPr>
            <p:ph type="title"/>
          </p:nvPr>
        </p:nvSpPr>
        <p:spPr/>
        <p:txBody>
          <a:bodyPr/>
          <a:lstStyle/>
          <a:p>
            <a:r>
              <a:rPr lang="en-US" dirty="0"/>
              <a:t>ASP.NET Core Project File Explained</a:t>
            </a:r>
          </a:p>
        </p:txBody>
      </p:sp>
      <p:sp>
        <p:nvSpPr>
          <p:cNvPr id="3" name="Slide Number Placeholder 2">
            <a:extLst>
              <a:ext uri="{FF2B5EF4-FFF2-40B4-BE49-F238E27FC236}">
                <a16:creationId xmlns:a16="http://schemas.microsoft.com/office/drawing/2014/main" id="{2E1C123C-C45A-4302-B6AA-9ED798E141BA}"/>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21</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E60E4754-4CA2-43C8-8F73-0E636631C20B}"/>
              </a:ext>
            </a:extLst>
          </p:cNvPr>
          <p:cNvSpPr>
            <a:spLocks noGrp="1"/>
          </p:cNvSpPr>
          <p:nvPr>
            <p:ph type="body" sz="quarter" idx="13"/>
          </p:nvPr>
        </p:nvSpPr>
        <p:spPr/>
        <p:txBody>
          <a:bodyPr/>
          <a:lstStyle/>
          <a:p>
            <a:r>
              <a:rPr lang="en-US" dirty="0"/>
              <a:t>Although the .NET Core is built on top of NuGet </a:t>
            </a:r>
            <a:r>
              <a:rPr lang="en-US" b="1" dirty="0"/>
              <a:t>packages</a:t>
            </a:r>
            <a:r>
              <a:rPr lang="en-US" dirty="0"/>
              <a:t>, in .NET Core 3.x has its </a:t>
            </a:r>
            <a:r>
              <a:rPr lang="en-US" b="1" dirty="0"/>
              <a:t>shared framework</a:t>
            </a:r>
            <a:r>
              <a:rPr lang="en-US" dirty="0"/>
              <a:t> location</a:t>
            </a:r>
          </a:p>
          <a:p>
            <a:endParaRPr lang="en-US" dirty="0"/>
          </a:p>
          <a:p>
            <a:r>
              <a:rPr lang="en-US" dirty="0"/>
              <a:t>A shared framework provides a set of libraries at a central location so they can be used by different applications.</a:t>
            </a:r>
          </a:p>
          <a:p>
            <a:endParaRPr lang="en-US" dirty="0"/>
          </a:p>
          <a:p>
            <a:r>
              <a:rPr lang="en-US" dirty="0"/>
              <a:t>You don’t have to explicitly include the </a:t>
            </a:r>
            <a:r>
              <a:rPr lang="en-US" b="1" dirty="0"/>
              <a:t>metapackage</a:t>
            </a:r>
            <a:r>
              <a:rPr lang="en-US" dirty="0"/>
              <a:t> in the .</a:t>
            </a:r>
            <a:r>
              <a:rPr lang="en-US" dirty="0" err="1"/>
              <a:t>csproj</a:t>
            </a:r>
            <a:r>
              <a:rPr lang="en-US" dirty="0"/>
              <a:t>  file</a:t>
            </a:r>
          </a:p>
          <a:p>
            <a:endParaRPr lang="en-US" dirty="0"/>
          </a:p>
          <a:p>
            <a:r>
              <a:rPr lang="en-US" dirty="0"/>
              <a:t>So what is the difference between: package, metapackage and framework?</a:t>
            </a:r>
          </a:p>
          <a:p>
            <a:endParaRPr lang="en-US" dirty="0"/>
          </a:p>
        </p:txBody>
      </p:sp>
    </p:spTree>
    <p:extLst>
      <p:ext uri="{BB962C8B-B14F-4D97-AF65-F5344CB8AC3E}">
        <p14:creationId xmlns:p14="http://schemas.microsoft.com/office/powerpoint/2010/main" val="395919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AD9E-D027-4680-BD2C-4F8821DBFC6E}"/>
              </a:ext>
            </a:extLst>
          </p:cNvPr>
          <p:cNvSpPr>
            <a:spLocks noGrp="1"/>
          </p:cNvSpPr>
          <p:nvPr>
            <p:ph type="title"/>
          </p:nvPr>
        </p:nvSpPr>
        <p:spPr/>
        <p:txBody>
          <a:bodyPr/>
          <a:lstStyle/>
          <a:p>
            <a:r>
              <a:rPr lang="en-US" dirty="0"/>
              <a:t>Packages, Metapackages &amp; Frameworks</a:t>
            </a:r>
          </a:p>
        </p:txBody>
      </p:sp>
      <p:sp>
        <p:nvSpPr>
          <p:cNvPr id="3" name="Slide Number Placeholder 2">
            <a:extLst>
              <a:ext uri="{FF2B5EF4-FFF2-40B4-BE49-F238E27FC236}">
                <a16:creationId xmlns:a16="http://schemas.microsoft.com/office/drawing/2014/main" id="{B117A6BD-FF11-4EB8-957B-D14126EA0C6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22</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653FC08-82ED-4714-A797-E77F97D68789}"/>
              </a:ext>
            </a:extLst>
          </p:cNvPr>
          <p:cNvSpPr>
            <a:spLocks noGrp="1"/>
          </p:cNvSpPr>
          <p:nvPr>
            <p:ph type="body" sz="quarter" idx="13"/>
          </p:nvPr>
        </p:nvSpPr>
        <p:spPr/>
        <p:txBody>
          <a:bodyPr>
            <a:normAutofit fontScale="92500" lnSpcReduction="10000"/>
          </a:bodyPr>
          <a:lstStyle/>
          <a:p>
            <a:pPr marL="0" indent="0">
              <a:buNone/>
            </a:pPr>
            <a:r>
              <a:rPr lang="en-US" b="1" dirty="0"/>
              <a:t>Packages</a:t>
            </a:r>
          </a:p>
          <a:p>
            <a:pPr marL="0" indent="0">
              <a:buNone/>
            </a:pPr>
            <a:r>
              <a:rPr lang="en-US" dirty="0"/>
              <a:t>.NET Core is split into a set of packages that provide primitives, higher-level data types, app composition types, and common utilities. Each of these packages represents a single assembly of the same name. For example, the </a:t>
            </a:r>
            <a:r>
              <a:rPr lang="en-US" u="sng" dirty="0" err="1">
                <a:hlinkClick r:id="rId3"/>
              </a:rPr>
              <a:t>System.Runtime</a:t>
            </a:r>
            <a:r>
              <a:rPr lang="en-US" u="sng" dirty="0">
                <a:hlinkClick r:id="rId3"/>
              </a:rPr>
              <a:t> package</a:t>
            </a:r>
            <a:r>
              <a:rPr lang="en-US" dirty="0"/>
              <a:t> contains </a:t>
            </a:r>
            <a:r>
              <a:rPr lang="en-US" dirty="0" err="1"/>
              <a:t>System.Runtime</a:t>
            </a:r>
            <a:endParaRPr lang="en-US" dirty="0"/>
          </a:p>
          <a:p>
            <a:pPr marL="457177" lvl="1" indent="0">
              <a:buNone/>
            </a:pPr>
            <a:endParaRPr lang="en-US" dirty="0"/>
          </a:p>
          <a:p>
            <a:pPr marL="0" indent="0">
              <a:buNone/>
            </a:pPr>
            <a:r>
              <a:rPr lang="en-US" b="1" dirty="0"/>
              <a:t>Metapackage</a:t>
            </a:r>
          </a:p>
          <a:p>
            <a:pPr marL="0" indent="0">
              <a:buNone/>
            </a:pPr>
            <a:r>
              <a:rPr lang="en-US" dirty="0"/>
              <a:t>A metapackage is a NuGet package convention for describing a set of packages that are meaningful together. A metapackage represents this set of packages by making them dependencies. The metapackage can optionally establish a framework for the set of packages by specifying a framework.</a:t>
            </a:r>
          </a:p>
          <a:p>
            <a:pPr marL="457177" lvl="1" indent="0">
              <a:buNone/>
            </a:pPr>
            <a:endParaRPr lang="en-US" dirty="0"/>
          </a:p>
          <a:p>
            <a:pPr marL="0" indent="0">
              <a:buNone/>
            </a:pPr>
            <a:r>
              <a:rPr lang="en-US" b="1" dirty="0"/>
              <a:t>Framework</a:t>
            </a:r>
          </a:p>
          <a:p>
            <a:pPr marL="0" indent="0">
              <a:buNone/>
            </a:pPr>
            <a:r>
              <a:rPr lang="en-US" dirty="0"/>
              <a:t>.NET Core packages each support a set of runtime frameworks. Frameworks describe an available API set (and potentially other characteristics) that you can rely on when you target a given framework. They are versioned as new APIs are added.</a:t>
            </a:r>
          </a:p>
        </p:txBody>
      </p:sp>
    </p:spTree>
    <p:extLst>
      <p:ext uri="{BB962C8B-B14F-4D97-AF65-F5344CB8AC3E}">
        <p14:creationId xmlns:p14="http://schemas.microsoft.com/office/powerpoint/2010/main" val="410408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5AA9-F026-4F05-9751-616D270DB5E3}"/>
              </a:ext>
            </a:extLst>
          </p:cNvPr>
          <p:cNvSpPr>
            <a:spLocks noGrp="1"/>
          </p:cNvSpPr>
          <p:nvPr>
            <p:ph type="title"/>
          </p:nvPr>
        </p:nvSpPr>
        <p:spPr/>
        <p:txBody>
          <a:bodyPr/>
          <a:lstStyle/>
          <a:p>
            <a:r>
              <a:rPr lang="en-US" dirty="0"/>
              <a:t>What is NuGet</a:t>
            </a:r>
          </a:p>
        </p:txBody>
      </p:sp>
      <p:sp>
        <p:nvSpPr>
          <p:cNvPr id="3" name="Slide Number Placeholder 2">
            <a:extLst>
              <a:ext uri="{FF2B5EF4-FFF2-40B4-BE49-F238E27FC236}">
                <a16:creationId xmlns:a16="http://schemas.microsoft.com/office/drawing/2014/main" id="{575E7F4A-0FB9-44BB-A198-96C09C2383D3}"/>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23</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C81FD9B8-D10A-4708-BFB5-4FD82F56AFC4}"/>
              </a:ext>
            </a:extLst>
          </p:cNvPr>
          <p:cNvSpPr>
            <a:spLocks noGrp="1"/>
          </p:cNvSpPr>
          <p:nvPr>
            <p:ph type="body" sz="quarter" idx="13"/>
          </p:nvPr>
        </p:nvSpPr>
        <p:spPr/>
        <p:txBody>
          <a:bodyPr/>
          <a:lstStyle/>
          <a:p>
            <a:r>
              <a:rPr lang="en-US" dirty="0"/>
              <a:t>NuGet is the package manager for .NET. The NuGet client tools provide the ability to produce and consume packages. The NuGet Gallery is the central package repository used by all package authors and consumers.</a:t>
            </a:r>
          </a:p>
          <a:p>
            <a:endParaRPr lang="en-US" dirty="0"/>
          </a:p>
          <a:p>
            <a:r>
              <a:rPr lang="en-US" dirty="0"/>
              <a:t>An essential tool for any modern development platform is a mechanism through which developers can create, share, and consume useful code. Often such code is bundled into "packages" that contain compiled code (as DLLs) along with other content needed in the projects that consume these packages.</a:t>
            </a:r>
          </a:p>
          <a:p>
            <a:endParaRPr lang="en-US" dirty="0"/>
          </a:p>
          <a:p>
            <a:r>
              <a:rPr lang="en-US" dirty="0"/>
              <a:t>Packages can be hosted on different sources</a:t>
            </a:r>
          </a:p>
          <a:p>
            <a:pPr lvl="1"/>
            <a:r>
              <a:rPr lang="en-US" dirty="0">
                <a:hlinkClick r:id="rId3"/>
              </a:rPr>
              <a:t>https://www.nuget.org</a:t>
            </a:r>
            <a:r>
              <a:rPr lang="en-US" dirty="0"/>
              <a:t> – requires internet connection</a:t>
            </a:r>
          </a:p>
          <a:p>
            <a:pPr lvl="1"/>
            <a:r>
              <a:rPr lang="en-US" dirty="0"/>
              <a:t>Private source – can be online or offline</a:t>
            </a:r>
          </a:p>
        </p:txBody>
      </p:sp>
    </p:spTree>
    <p:extLst>
      <p:ext uri="{BB962C8B-B14F-4D97-AF65-F5344CB8AC3E}">
        <p14:creationId xmlns:p14="http://schemas.microsoft.com/office/powerpoint/2010/main" val="424876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149C-B459-4647-9CBD-2D692A990060}"/>
              </a:ext>
            </a:extLst>
          </p:cNvPr>
          <p:cNvSpPr>
            <a:spLocks noGrp="1"/>
          </p:cNvSpPr>
          <p:nvPr>
            <p:ph type="title"/>
          </p:nvPr>
        </p:nvSpPr>
        <p:spPr/>
        <p:txBody>
          <a:bodyPr/>
          <a:lstStyle/>
          <a:p>
            <a:r>
              <a:rPr lang="en-US" dirty="0"/>
              <a:t>How to consume NuGet Packages</a:t>
            </a:r>
          </a:p>
        </p:txBody>
      </p:sp>
      <p:sp>
        <p:nvSpPr>
          <p:cNvPr id="3" name="Slide Number Placeholder 2">
            <a:extLst>
              <a:ext uri="{FF2B5EF4-FFF2-40B4-BE49-F238E27FC236}">
                <a16:creationId xmlns:a16="http://schemas.microsoft.com/office/drawing/2014/main" id="{9D46B46A-6263-4CEE-AFA6-A0888868D75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D324EA9-5540-49B4-B6AF-5B9603C94720}"/>
              </a:ext>
            </a:extLst>
          </p:cNvPr>
          <p:cNvSpPr>
            <a:spLocks noGrp="1"/>
          </p:cNvSpPr>
          <p:nvPr>
            <p:ph type="body" sz="quarter" idx="13"/>
          </p:nvPr>
        </p:nvSpPr>
        <p:spPr/>
        <p:txBody>
          <a:bodyPr/>
          <a:lstStyle/>
          <a:p>
            <a:endParaRPr lang="en-US" dirty="0"/>
          </a:p>
        </p:txBody>
      </p:sp>
      <p:pic>
        <p:nvPicPr>
          <p:cNvPr id="4098" name="Picture 2" descr="Flow of going to a package source, finding a package, installing it in a project, then adding a using statement and calls to the package API">
            <a:extLst>
              <a:ext uri="{FF2B5EF4-FFF2-40B4-BE49-F238E27FC236}">
                <a16:creationId xmlns:a16="http://schemas.microsoft.com/office/drawing/2014/main" id="{B728AA8E-66A2-4065-9F74-539A51A1B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920" y="1538389"/>
            <a:ext cx="6400800" cy="433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5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lstStyle/>
          <a:p>
            <a:r>
              <a:rPr lang="en-US"/>
              <a:t>ASP.NET Core Project Layout</a:t>
            </a:r>
            <a:endParaRPr lang="en-US" dirty="0"/>
          </a:p>
        </p:txBody>
      </p:sp>
      <p:sp>
        <p:nvSpPr>
          <p:cNvPr id="3" name="Content Placeholder 2"/>
          <p:cNvSpPr>
            <a:spLocks noGrp="1"/>
          </p:cNvSpPr>
          <p:nvPr>
            <p:ph type="body" sz="quarter" idx="13"/>
          </p:nvPr>
        </p:nvSpPr>
        <p:spPr>
          <a:xfrm>
            <a:off x="402336" y="1143000"/>
            <a:ext cx="11173968" cy="4956048"/>
          </a:xfrm>
        </p:spPr>
        <p:txBody>
          <a:bodyPr/>
          <a:lstStyle/>
          <a:p>
            <a:r>
              <a:rPr lang="en-US" dirty="0" err="1"/>
              <a:t>wwwroot</a:t>
            </a:r>
            <a:r>
              <a:rPr lang="en-US" dirty="0"/>
              <a:t> folder</a:t>
            </a:r>
          </a:p>
          <a:p>
            <a:pPr lvl="1"/>
            <a:r>
              <a:rPr lang="en-US" dirty="0"/>
              <a:t>Static file placeholder</a:t>
            </a:r>
          </a:p>
          <a:p>
            <a:r>
              <a:rPr lang="en-US" dirty="0"/>
              <a:t>Dependencies</a:t>
            </a:r>
          </a:p>
          <a:p>
            <a:pPr lvl="1"/>
            <a:r>
              <a:rPr lang="en-US" dirty="0"/>
              <a:t>Analyzers</a:t>
            </a:r>
          </a:p>
          <a:p>
            <a:pPr lvl="1"/>
            <a:r>
              <a:rPr lang="en-US" dirty="0"/>
              <a:t>NuGet packages</a:t>
            </a:r>
          </a:p>
          <a:p>
            <a:pPr lvl="1"/>
            <a:r>
              <a:rPr lang="en-US" dirty="0"/>
              <a:t>No direct DLL references</a:t>
            </a:r>
          </a:p>
          <a:p>
            <a:r>
              <a:rPr lang="en-US" dirty="0"/>
              <a:t>Configuration through </a:t>
            </a:r>
            <a:r>
              <a:rPr lang="en-US" dirty="0" err="1"/>
              <a:t>appsettings.json</a:t>
            </a:r>
            <a:r>
              <a:rPr lang="en-US" dirty="0"/>
              <a:t>.</a:t>
            </a:r>
          </a:p>
          <a:p>
            <a:r>
              <a:rPr lang="en-US" dirty="0"/>
              <a:t>No </a:t>
            </a:r>
            <a:r>
              <a:rPr lang="en-US" dirty="0" err="1"/>
              <a:t>web.config</a:t>
            </a:r>
            <a:r>
              <a:rPr lang="en-US" dirty="0"/>
              <a:t> unless app is hosted in IIS or IIS Express</a:t>
            </a:r>
          </a:p>
        </p:txBody>
      </p:sp>
      <p:sp>
        <p:nvSpPr>
          <p:cNvPr id="4" name="Slide Number Placeholder 3"/>
          <p:cNvSpPr>
            <a:spLocks noGrp="1"/>
          </p:cNvSpPr>
          <p:nvPr>
            <p:ph type="sldNum" sz="quarter" idx="12"/>
          </p:nvPr>
        </p:nvSpPr>
        <p:spPr>
          <a:xfrm>
            <a:off x="8850629" y="6356352"/>
            <a:ext cx="2743200" cy="365125"/>
          </a:xfrm>
        </p:spPr>
        <p:txBody>
          <a:bodyPr/>
          <a:lstStyle/>
          <a:p>
            <a:fld id="{A0AE9EC9-F182-4A35-8041-CBBE9CFA6E78}" type="slidenum">
              <a:rPr lang="en-US" smtClean="0"/>
              <a:pPr/>
              <a:t>25</a:t>
            </a:fld>
            <a:endParaRPr lang="en-US" dirty="0"/>
          </a:p>
        </p:txBody>
      </p:sp>
      <p:pic>
        <p:nvPicPr>
          <p:cNvPr id="5" name="Picture 4">
            <a:extLst>
              <a:ext uri="{FF2B5EF4-FFF2-40B4-BE49-F238E27FC236}">
                <a16:creationId xmlns:a16="http://schemas.microsoft.com/office/drawing/2014/main" id="{1D1EAC4E-2237-4FA7-BFB3-B2190D44F50B}"/>
              </a:ext>
            </a:extLst>
          </p:cNvPr>
          <p:cNvPicPr>
            <a:picLocks noChangeAspect="1"/>
          </p:cNvPicPr>
          <p:nvPr/>
        </p:nvPicPr>
        <p:blipFill>
          <a:blip r:embed="rId3"/>
          <a:stretch>
            <a:fillRect/>
          </a:stretch>
        </p:blipFill>
        <p:spPr>
          <a:xfrm>
            <a:off x="8232331" y="537476"/>
            <a:ext cx="3657917" cy="5745978"/>
          </a:xfrm>
          <a:prstGeom prst="rect">
            <a:avLst/>
          </a:prstGeom>
        </p:spPr>
      </p:pic>
    </p:spTree>
    <p:extLst>
      <p:ext uri="{BB962C8B-B14F-4D97-AF65-F5344CB8AC3E}">
        <p14:creationId xmlns:p14="http://schemas.microsoft.com/office/powerpoint/2010/main" val="4193966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3: ASP.NET Core</a:t>
            </a:r>
          </a:p>
        </p:txBody>
      </p:sp>
      <p:sp>
        <p:nvSpPr>
          <p:cNvPr id="9" name="Text Placeholder 8"/>
          <p:cNvSpPr>
            <a:spLocks noGrp="1"/>
          </p:cNvSpPr>
          <p:nvPr>
            <p:ph type="body" sz="quarter" idx="14"/>
          </p:nvPr>
        </p:nvSpPr>
        <p:spPr/>
        <p:txBody>
          <a:bodyPr/>
          <a:lstStyle/>
          <a:p>
            <a:r>
              <a:rPr lang="en-US" dirty="0"/>
              <a:t>Lesson: Configurations</a:t>
            </a:r>
          </a:p>
        </p:txBody>
      </p:sp>
    </p:spTree>
    <p:extLst>
      <p:ext uri="{BB962C8B-B14F-4D97-AF65-F5344CB8AC3E}">
        <p14:creationId xmlns:p14="http://schemas.microsoft.com/office/powerpoint/2010/main" val="1615589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Configuration files are completely </a:t>
            </a:r>
            <a:r>
              <a:rPr lang="en-US" b="1" dirty="0"/>
              <a:t>pluggable</a:t>
            </a:r>
            <a:br>
              <a:rPr lang="en-US" dirty="0"/>
            </a:br>
            <a:br>
              <a:rPr lang="en-US" dirty="0"/>
            </a:br>
            <a:r>
              <a:rPr lang="en-US" dirty="0"/>
              <a:t>The default JSON format can be replaced with an XML/.ini file or even take settings from a SQL Server database</a:t>
            </a:r>
          </a:p>
        </p:txBody>
      </p:sp>
      <p:sp>
        <p:nvSpPr>
          <p:cNvPr id="4" name="Slide Number Placeholder 3"/>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27</a:t>
            </a:fld>
            <a:endParaRPr lang="en-US" sz="1800" kern="0" dirty="0"/>
          </a:p>
        </p:txBody>
      </p:sp>
    </p:spTree>
    <p:extLst>
      <p:ext uri="{BB962C8B-B14F-4D97-AF65-F5344CB8AC3E}">
        <p14:creationId xmlns:p14="http://schemas.microsoft.com/office/powerpoint/2010/main" val="2711755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EA11-3126-478C-BC13-7A1FD0791C90}"/>
              </a:ext>
            </a:extLst>
          </p:cNvPr>
          <p:cNvSpPr>
            <a:spLocks noGrp="1"/>
          </p:cNvSpPr>
          <p:nvPr>
            <p:ph type="title"/>
          </p:nvPr>
        </p:nvSpPr>
        <p:spPr/>
        <p:txBody>
          <a:bodyPr/>
          <a:lstStyle/>
          <a:p>
            <a:r>
              <a:rPr lang="en-US" dirty="0"/>
              <a:t>ASP.NET Core Configuration Sources</a:t>
            </a:r>
          </a:p>
        </p:txBody>
      </p:sp>
      <p:sp>
        <p:nvSpPr>
          <p:cNvPr id="3" name="Slide Number Placeholder 2">
            <a:extLst>
              <a:ext uri="{FF2B5EF4-FFF2-40B4-BE49-F238E27FC236}">
                <a16:creationId xmlns:a16="http://schemas.microsoft.com/office/drawing/2014/main" id="{F2C196E3-18F3-4FF9-B465-2F91476F88E8}"/>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6671B398-B6B0-43AE-818D-2160028E2329}"/>
              </a:ext>
            </a:extLst>
          </p:cNvPr>
          <p:cNvSpPr>
            <a:spLocks noGrp="1"/>
          </p:cNvSpPr>
          <p:nvPr>
            <p:ph type="body" sz="quarter" idx="13"/>
          </p:nvPr>
        </p:nvSpPr>
        <p:spPr/>
        <p:txBody>
          <a:bodyPr/>
          <a:lstStyle/>
          <a:p>
            <a:pPr marL="0" indent="0">
              <a:buNone/>
            </a:pPr>
            <a:r>
              <a:rPr lang="en-US" dirty="0"/>
              <a:t>App configuration in ASP.NET Core is based on key-value pairs established by configuration providers. Configuration providers read configuration data into key-value pairs from a variety of configuration sources:</a:t>
            </a:r>
          </a:p>
          <a:p>
            <a:pPr marL="0" indent="0">
              <a:buNone/>
            </a:pPr>
            <a:endParaRPr lang="en-US" dirty="0"/>
          </a:p>
          <a:p>
            <a:pPr lvl="1"/>
            <a:r>
              <a:rPr lang="en-US" dirty="0"/>
              <a:t>Azure Key Vault</a:t>
            </a:r>
          </a:p>
          <a:p>
            <a:pPr lvl="1"/>
            <a:r>
              <a:rPr lang="en-US" dirty="0"/>
              <a:t>Command-line arguments</a:t>
            </a:r>
          </a:p>
          <a:p>
            <a:pPr lvl="1"/>
            <a:r>
              <a:rPr lang="en-US" dirty="0"/>
              <a:t>Custom providers (installed or created)</a:t>
            </a:r>
          </a:p>
          <a:p>
            <a:pPr lvl="1"/>
            <a:r>
              <a:rPr lang="en-US" dirty="0"/>
              <a:t>Directory files</a:t>
            </a:r>
          </a:p>
          <a:p>
            <a:pPr lvl="1"/>
            <a:r>
              <a:rPr lang="en-US" dirty="0"/>
              <a:t>Environment variables</a:t>
            </a:r>
          </a:p>
          <a:p>
            <a:pPr lvl="1"/>
            <a:r>
              <a:rPr lang="en-US" dirty="0"/>
              <a:t>In-memory .NET objects</a:t>
            </a:r>
          </a:p>
          <a:p>
            <a:pPr lvl="1"/>
            <a:r>
              <a:rPr lang="en-US" dirty="0"/>
              <a:t>Settings files</a:t>
            </a:r>
          </a:p>
          <a:p>
            <a:endParaRPr lang="en-US" dirty="0"/>
          </a:p>
          <a:p>
            <a:endParaRPr lang="en-US" dirty="0"/>
          </a:p>
        </p:txBody>
      </p:sp>
    </p:spTree>
    <p:extLst>
      <p:ext uri="{BB962C8B-B14F-4D97-AF65-F5344CB8AC3E}">
        <p14:creationId xmlns:p14="http://schemas.microsoft.com/office/powerpoint/2010/main" val="4254481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759B-E9F5-463C-ACA7-DD8EC2E471DB}"/>
              </a:ext>
            </a:extLst>
          </p:cNvPr>
          <p:cNvSpPr>
            <a:spLocks noGrp="1"/>
          </p:cNvSpPr>
          <p:nvPr>
            <p:ph type="title"/>
          </p:nvPr>
        </p:nvSpPr>
        <p:spPr/>
        <p:txBody>
          <a:bodyPr/>
          <a:lstStyle/>
          <a:p>
            <a:r>
              <a:rPr lang="en-US" dirty="0"/>
              <a:t>Generic Host Default Configuration</a:t>
            </a:r>
          </a:p>
        </p:txBody>
      </p:sp>
      <p:sp>
        <p:nvSpPr>
          <p:cNvPr id="3" name="Slide Number Placeholder 2">
            <a:extLst>
              <a:ext uri="{FF2B5EF4-FFF2-40B4-BE49-F238E27FC236}">
                <a16:creationId xmlns:a16="http://schemas.microsoft.com/office/drawing/2014/main" id="{2CB347BE-660E-4FB0-93E4-602ED7389641}"/>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A489AF32-CECB-4A0E-9F54-AC77AC4897BC}"/>
              </a:ext>
            </a:extLst>
          </p:cNvPr>
          <p:cNvSpPr>
            <a:spLocks noGrp="1"/>
          </p:cNvSpPr>
          <p:nvPr>
            <p:ph type="body" sz="quarter" idx="13"/>
          </p:nvPr>
        </p:nvSpPr>
        <p:spPr/>
        <p:txBody>
          <a:bodyPr>
            <a:normAutofit/>
          </a:bodyPr>
          <a:lstStyle/>
          <a:p>
            <a:pPr marL="0" indent="0">
              <a:buNone/>
            </a:pPr>
            <a:r>
              <a:rPr lang="en-US" dirty="0"/>
              <a:t>What's a host?</a:t>
            </a:r>
            <a:br>
              <a:rPr lang="en-US" dirty="0"/>
            </a:br>
            <a:r>
              <a:rPr lang="en-US" dirty="0"/>
              <a:t>A host is an object that encapsulates an app's resources, such as:</a:t>
            </a:r>
          </a:p>
          <a:p>
            <a:pPr lvl="1"/>
            <a:r>
              <a:rPr lang="en-US" dirty="0"/>
              <a:t>Dependency injection (DI)</a:t>
            </a:r>
          </a:p>
          <a:p>
            <a:pPr lvl="1"/>
            <a:r>
              <a:rPr lang="en-US" dirty="0"/>
              <a:t>Logging</a:t>
            </a:r>
          </a:p>
          <a:p>
            <a:pPr lvl="1"/>
            <a:r>
              <a:rPr lang="en-US" dirty="0"/>
              <a:t>Configuration</a:t>
            </a:r>
          </a:p>
          <a:p>
            <a:pPr lvl="1"/>
            <a:r>
              <a:rPr lang="en-US" dirty="0" err="1">
                <a:latin typeface="Cascadia Code" panose="00000509000000000000" pitchFamily="49" charset="0"/>
              </a:rPr>
              <a:t>IHostedService</a:t>
            </a:r>
            <a:r>
              <a:rPr lang="en-US" dirty="0"/>
              <a:t> implementations</a:t>
            </a:r>
          </a:p>
          <a:p>
            <a:endParaRPr lang="en-US" dirty="0"/>
          </a:p>
          <a:p>
            <a:r>
              <a:rPr lang="en-US" dirty="0"/>
              <a:t>Host configuration is provided from:</a:t>
            </a:r>
          </a:p>
          <a:p>
            <a:pPr lvl="1"/>
            <a:r>
              <a:rPr lang="en-US" dirty="0"/>
              <a:t>Environment variables prefixed with </a:t>
            </a:r>
            <a:r>
              <a:rPr lang="en-US" dirty="0">
                <a:latin typeface="Cascadia Code" panose="00000509000000000000" pitchFamily="49" charset="0"/>
              </a:rPr>
              <a:t>DOTNET_ </a:t>
            </a:r>
            <a:r>
              <a:rPr lang="en-US" dirty="0"/>
              <a:t>(for example, </a:t>
            </a:r>
            <a:r>
              <a:rPr lang="en-US" dirty="0">
                <a:latin typeface="Cascadia Code" panose="00000509000000000000" pitchFamily="49" charset="0"/>
              </a:rPr>
              <a:t>DOTNET_ENVIRONMENT</a:t>
            </a:r>
            <a:r>
              <a:rPr lang="en-US" dirty="0"/>
              <a:t>) using the </a:t>
            </a:r>
            <a:r>
              <a:rPr lang="en-US" dirty="0">
                <a:hlinkClick r:id="rId2"/>
              </a:rPr>
              <a:t>Environment Variables Configuration Provider</a:t>
            </a:r>
            <a:r>
              <a:rPr lang="en-US" dirty="0"/>
              <a:t>. </a:t>
            </a:r>
            <a:br>
              <a:rPr lang="en-US" dirty="0"/>
            </a:br>
            <a:r>
              <a:rPr lang="en-US" dirty="0"/>
              <a:t>The prefix (</a:t>
            </a:r>
            <a:r>
              <a:rPr lang="en-US" dirty="0">
                <a:latin typeface="Cascadia Code" panose="00000509000000000000" pitchFamily="49" charset="0"/>
              </a:rPr>
              <a:t>DOTNET_</a:t>
            </a:r>
            <a:r>
              <a:rPr lang="en-US" dirty="0"/>
              <a:t>) is stripped when the configuration key-value pairs are loaded.</a:t>
            </a:r>
          </a:p>
          <a:p>
            <a:pPr lvl="1"/>
            <a:r>
              <a:rPr lang="en-US" dirty="0"/>
              <a:t>Command-line arguments using the Command-line Configuration Provider.</a:t>
            </a:r>
          </a:p>
        </p:txBody>
      </p:sp>
    </p:spTree>
    <p:extLst>
      <p:ext uri="{BB962C8B-B14F-4D97-AF65-F5344CB8AC3E}">
        <p14:creationId xmlns:p14="http://schemas.microsoft.com/office/powerpoint/2010/main" val="4084268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How to View This Presentation</a:t>
            </a:r>
          </a:p>
        </p:txBody>
      </p:sp>
      <p:sp>
        <p:nvSpPr>
          <p:cNvPr id="3" name="Content Placeholder 2"/>
          <p:cNvSpPr>
            <a:spLocks noGrp="1"/>
          </p:cNvSpPr>
          <p:nvPr>
            <p:ph type="body" sz="quarter" idx="13"/>
          </p:nvPr>
        </p:nvSpPr>
        <p:spPr/>
        <p:txBody>
          <a:bodyPr/>
          <a:lstStyle/>
          <a:p>
            <a:pPr marL="228600" lvl="0" indent="-228600" defTabSz="914400">
              <a:lnSpc>
                <a:spcPct val="90000"/>
              </a:lnSpc>
              <a:spcBef>
                <a:spcPts val="1000"/>
              </a:spcBef>
              <a:spcAft>
                <a:spcPts val="0"/>
              </a:spcAft>
            </a:pPr>
            <a:r>
              <a:rPr lang="en-US" dirty="0"/>
              <a:t>To switch to </a:t>
            </a:r>
            <a:r>
              <a:rPr lang="en-US" b="1" dirty="0"/>
              <a:t>Notes Page </a:t>
            </a:r>
            <a:r>
              <a:rPr lang="en-US" dirty="0"/>
              <a:t>view:</a:t>
            </a:r>
          </a:p>
          <a:p>
            <a:pPr marL="685800" lvl="1" indent="-228600" defTabSz="914400">
              <a:lnSpc>
                <a:spcPct val="90000"/>
              </a:lnSpc>
              <a:spcBef>
                <a:spcPts val="500"/>
              </a:spcBef>
              <a:spcAft>
                <a:spcPts val="0"/>
              </a:spcAft>
            </a:pPr>
            <a:r>
              <a:rPr lang="en-US" dirty="0"/>
              <a:t>On the ribbon, click the </a:t>
            </a:r>
            <a:r>
              <a:rPr lang="en-US" b="1" dirty="0"/>
              <a:t>View </a:t>
            </a:r>
            <a:r>
              <a:rPr lang="en-US" dirty="0"/>
              <a:t>tab, and then click </a:t>
            </a:r>
            <a:r>
              <a:rPr lang="en-US" b="1" dirty="0"/>
              <a:t>Notes Page</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To navigate through notes, use the Page Up and Page Down keys</a:t>
            </a:r>
          </a:p>
          <a:p>
            <a:pPr marL="685800" lvl="1" indent="-228600" defTabSz="914400">
              <a:lnSpc>
                <a:spcPct val="90000"/>
              </a:lnSpc>
              <a:spcBef>
                <a:spcPts val="500"/>
              </a:spcBef>
              <a:spcAft>
                <a:spcPts val="0"/>
              </a:spcAft>
            </a:pPr>
            <a:r>
              <a:rPr lang="en-US" dirty="0"/>
              <a:t>Zoom in or zoom out, if required</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In the </a:t>
            </a:r>
            <a:r>
              <a:rPr lang="en-US" b="1" dirty="0"/>
              <a:t>Notes Page </a:t>
            </a:r>
            <a:r>
              <a:rPr lang="en-US" dirty="0"/>
              <a:t>view, you can:</a:t>
            </a:r>
          </a:p>
          <a:p>
            <a:pPr marL="685800" lvl="1" indent="-228600" defTabSz="914400">
              <a:lnSpc>
                <a:spcPct val="90000"/>
              </a:lnSpc>
              <a:spcBef>
                <a:spcPts val="500"/>
              </a:spcBef>
              <a:spcAft>
                <a:spcPts val="0"/>
              </a:spcAft>
            </a:pPr>
            <a:r>
              <a:rPr lang="en-US" dirty="0"/>
              <a:t>Read any supporting text—now or after the delivery</a:t>
            </a:r>
          </a:p>
          <a:p>
            <a:pPr marL="685800" lvl="1" indent="-228600" defTabSz="914400">
              <a:lnSpc>
                <a:spcPct val="90000"/>
              </a:lnSpc>
              <a:spcBef>
                <a:spcPts val="500"/>
              </a:spcBef>
              <a:spcAft>
                <a:spcPts val="0"/>
              </a:spcAft>
            </a:pPr>
            <a:r>
              <a:rPr lang="en-US" dirty="0"/>
              <a:t>Add notes to your copy of the presentation, if required</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Take the presentation files home with you</a:t>
            </a:r>
          </a:p>
        </p:txBody>
      </p:sp>
      <p:sp>
        <p:nvSpPr>
          <p:cNvPr id="7" name="Slide Number Placeholder 6"/>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3</a:t>
            </a:fld>
            <a:endParaRPr lang="en-US" sz="1800"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258-9CC0-42AC-92C3-3301E98A95DD}"/>
              </a:ext>
            </a:extLst>
          </p:cNvPr>
          <p:cNvSpPr>
            <a:spLocks noGrp="1"/>
          </p:cNvSpPr>
          <p:nvPr>
            <p:ph type="title"/>
          </p:nvPr>
        </p:nvSpPr>
        <p:spPr/>
        <p:txBody>
          <a:bodyPr/>
          <a:lstStyle/>
          <a:p>
            <a:r>
              <a:rPr lang="en-US" dirty="0"/>
              <a:t>ASP.NET Core Web Host Default Configuration</a:t>
            </a:r>
          </a:p>
        </p:txBody>
      </p:sp>
      <p:sp>
        <p:nvSpPr>
          <p:cNvPr id="3" name="Slide Number Placeholder 2">
            <a:extLst>
              <a:ext uri="{FF2B5EF4-FFF2-40B4-BE49-F238E27FC236}">
                <a16:creationId xmlns:a16="http://schemas.microsoft.com/office/drawing/2014/main" id="{EBD9184B-47C2-4792-A8B5-96B25F07A66A}"/>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30</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33958B66-9CB8-4480-9484-BA0F55F62B80}"/>
              </a:ext>
            </a:extLst>
          </p:cNvPr>
          <p:cNvSpPr>
            <a:spLocks noGrp="1"/>
          </p:cNvSpPr>
          <p:nvPr>
            <p:ph type="body" sz="quarter" idx="13"/>
          </p:nvPr>
        </p:nvSpPr>
        <p:spPr/>
        <p:txBody>
          <a:bodyPr/>
          <a:lstStyle/>
          <a:p>
            <a:pPr lvl="0"/>
            <a:r>
              <a:rPr lang="en-US" dirty="0"/>
              <a:t>Web Host default configuration is established (</a:t>
            </a:r>
            <a:r>
              <a:rPr lang="en-US" dirty="0" err="1">
                <a:latin typeface="Cascadia Code" panose="00000509000000000000" pitchFamily="49" charset="0"/>
              </a:rPr>
              <a:t>ConfigureWebHostDefaults</a:t>
            </a:r>
            <a:r>
              <a:rPr lang="en-US" dirty="0"/>
              <a:t>):</a:t>
            </a:r>
          </a:p>
          <a:p>
            <a:pPr lvl="1"/>
            <a:r>
              <a:rPr lang="en-US" dirty="0"/>
              <a:t>Kestrel is used as the web server and configured using the app's configuration providers.</a:t>
            </a:r>
          </a:p>
          <a:p>
            <a:pPr lvl="1"/>
            <a:r>
              <a:rPr lang="en-US" dirty="0"/>
              <a:t>Add Host Filtering Middleware.</a:t>
            </a:r>
          </a:p>
          <a:p>
            <a:pPr lvl="1"/>
            <a:r>
              <a:rPr lang="en-US" dirty="0"/>
              <a:t>Add Forwarded Headers Middleware if the </a:t>
            </a:r>
            <a:r>
              <a:rPr lang="en-US" dirty="0">
                <a:latin typeface="Cascadia Code" panose="00000509000000000000" pitchFamily="49" charset="0"/>
              </a:rPr>
              <a:t>ASPNETCORE_FORWARDEDHEADERS_ENABLED</a:t>
            </a:r>
            <a:r>
              <a:rPr lang="en-US" dirty="0"/>
              <a:t> environment variable is set to </a:t>
            </a:r>
            <a:r>
              <a:rPr lang="en-US" dirty="0">
                <a:latin typeface="Cascadia Code" panose="00000509000000000000" pitchFamily="49" charset="0"/>
              </a:rPr>
              <a:t>true</a:t>
            </a:r>
            <a:r>
              <a:rPr lang="en-US" dirty="0"/>
              <a:t>.</a:t>
            </a:r>
          </a:p>
          <a:p>
            <a:pPr lvl="1"/>
            <a:r>
              <a:rPr lang="en-US" dirty="0"/>
              <a:t>Enable IIS integration.</a:t>
            </a:r>
          </a:p>
          <a:p>
            <a:pPr lvl="1"/>
            <a:endParaRPr lang="en-US" dirty="0"/>
          </a:p>
          <a:p>
            <a:pPr lvl="0"/>
            <a:r>
              <a:rPr lang="en-US" dirty="0"/>
              <a:t>App configuration is provided from:</a:t>
            </a:r>
          </a:p>
          <a:p>
            <a:pPr lvl="1"/>
            <a:r>
              <a:rPr lang="en-US" i="1" dirty="0" err="1"/>
              <a:t>appsettings.json</a:t>
            </a:r>
            <a:r>
              <a:rPr lang="en-US" dirty="0"/>
              <a:t> using the </a:t>
            </a:r>
            <a:r>
              <a:rPr lang="en-US" u="sng" dirty="0">
                <a:hlinkClick r:id="rId2"/>
              </a:rPr>
              <a:t>File Configuration Provider</a:t>
            </a:r>
            <a:r>
              <a:rPr lang="en-US" dirty="0"/>
              <a:t>.</a:t>
            </a:r>
          </a:p>
          <a:p>
            <a:pPr lvl="1"/>
            <a:r>
              <a:rPr lang="en-US" i="1" dirty="0" err="1"/>
              <a:t>appsettings</a:t>
            </a:r>
            <a:r>
              <a:rPr lang="en-US" i="1" dirty="0"/>
              <a:t>.{Environment}.json</a:t>
            </a:r>
            <a:r>
              <a:rPr lang="en-US" dirty="0"/>
              <a:t> using the </a:t>
            </a:r>
            <a:r>
              <a:rPr lang="en-US" u="sng" dirty="0">
                <a:hlinkClick r:id="rId2"/>
              </a:rPr>
              <a:t>File Configuration Provider</a:t>
            </a:r>
            <a:r>
              <a:rPr lang="en-US" dirty="0"/>
              <a:t>.</a:t>
            </a:r>
          </a:p>
          <a:p>
            <a:pPr lvl="1"/>
            <a:r>
              <a:rPr lang="en-US" u="sng" dirty="0">
                <a:hlinkClick r:id="rId3"/>
              </a:rPr>
              <a:t>Secret Manager</a:t>
            </a:r>
            <a:r>
              <a:rPr lang="en-US" dirty="0"/>
              <a:t> when the app runs in the </a:t>
            </a:r>
            <a:r>
              <a:rPr lang="en-US" dirty="0">
                <a:latin typeface="Cascadia Code" panose="00000509000000000000" pitchFamily="49" charset="0"/>
              </a:rPr>
              <a:t>Development</a:t>
            </a:r>
            <a:r>
              <a:rPr lang="en-US" dirty="0"/>
              <a:t> environment using the entry assembly.</a:t>
            </a:r>
          </a:p>
          <a:p>
            <a:pPr lvl="1"/>
            <a:r>
              <a:rPr lang="en-US" dirty="0"/>
              <a:t>Environment variables using the </a:t>
            </a:r>
            <a:r>
              <a:rPr lang="en-US" u="sng" dirty="0">
                <a:hlinkClick r:id="rId4"/>
              </a:rPr>
              <a:t>Environment Variables Configuration Provider</a:t>
            </a:r>
            <a:r>
              <a:rPr lang="en-US" dirty="0"/>
              <a:t>.</a:t>
            </a:r>
          </a:p>
          <a:p>
            <a:pPr lvl="1"/>
            <a:r>
              <a:rPr lang="en-US" dirty="0"/>
              <a:t>Command-line arguments using the </a:t>
            </a:r>
            <a:r>
              <a:rPr lang="en-US" u="sng" dirty="0">
                <a:hlinkClick r:id="rId5"/>
              </a:rPr>
              <a:t>Command-line Configuration Provider</a:t>
            </a:r>
            <a:r>
              <a:rPr lang="en-US" dirty="0"/>
              <a:t>.</a:t>
            </a:r>
          </a:p>
          <a:p>
            <a:endParaRPr lang="en-US" dirty="0"/>
          </a:p>
        </p:txBody>
      </p:sp>
    </p:spTree>
    <p:extLst>
      <p:ext uri="{BB962C8B-B14F-4D97-AF65-F5344CB8AC3E}">
        <p14:creationId xmlns:p14="http://schemas.microsoft.com/office/powerpoint/2010/main" val="35900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A46A-1F0B-4378-B320-E71267111C6B}"/>
              </a:ext>
            </a:extLst>
          </p:cNvPr>
          <p:cNvSpPr>
            <a:spLocks noGrp="1"/>
          </p:cNvSpPr>
          <p:nvPr>
            <p:ph type="title"/>
          </p:nvPr>
        </p:nvSpPr>
        <p:spPr/>
        <p:txBody>
          <a:bodyPr/>
          <a:lstStyle/>
          <a:p>
            <a:r>
              <a:rPr lang="en-US" dirty="0"/>
              <a:t>File Configuration Provider</a:t>
            </a:r>
          </a:p>
        </p:txBody>
      </p:sp>
      <p:sp>
        <p:nvSpPr>
          <p:cNvPr id="3" name="Slide Number Placeholder 2">
            <a:extLst>
              <a:ext uri="{FF2B5EF4-FFF2-40B4-BE49-F238E27FC236}">
                <a16:creationId xmlns:a16="http://schemas.microsoft.com/office/drawing/2014/main" id="{D04CFAAF-EAE1-4991-AC4D-00B16CD2FAC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31</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3015DA7A-FD67-488E-AA23-64E0F42F66EC}"/>
              </a:ext>
            </a:extLst>
          </p:cNvPr>
          <p:cNvSpPr>
            <a:spLocks noGrp="1"/>
          </p:cNvSpPr>
          <p:nvPr>
            <p:ph type="body" sz="quarter" idx="13"/>
          </p:nvPr>
        </p:nvSpPr>
        <p:spPr/>
        <p:txBody>
          <a:bodyPr/>
          <a:lstStyle/>
          <a:p>
            <a:r>
              <a:rPr lang="en-US" dirty="0">
                <a:hlinkClick r:id="rId2"/>
              </a:rPr>
              <a:t>INI Configuration Provider</a:t>
            </a:r>
            <a:endParaRPr lang="en-US" dirty="0"/>
          </a:p>
          <a:p>
            <a:r>
              <a:rPr lang="en-US" dirty="0">
                <a:hlinkClick r:id="rId3"/>
              </a:rPr>
              <a:t>JSON Configuration Provider</a:t>
            </a:r>
            <a:endParaRPr lang="en-US" dirty="0"/>
          </a:p>
          <a:p>
            <a:r>
              <a:rPr lang="en-US" dirty="0">
                <a:hlinkClick r:id="rId4"/>
              </a:rPr>
              <a:t>XML Configuration Provider</a:t>
            </a:r>
            <a:endParaRPr lang="en-US" dirty="0"/>
          </a:p>
          <a:p>
            <a:pPr marL="0" indent="0">
              <a:buNone/>
            </a:pPr>
            <a:r>
              <a:rPr lang="en-US" dirty="0"/>
              <a:t>Order configuration providers in code to suit the priorities for the underlying configuration sources that the app requires.</a:t>
            </a:r>
          </a:p>
          <a:p>
            <a:pPr marL="0" indent="0">
              <a:buNone/>
            </a:pPr>
            <a:r>
              <a:rPr lang="en-US" dirty="0"/>
              <a:t>The last provider in the order is to override its predecessor.</a:t>
            </a:r>
          </a:p>
          <a:p>
            <a:endParaRPr lang="en-US" dirty="0"/>
          </a:p>
        </p:txBody>
      </p:sp>
      <p:pic>
        <p:nvPicPr>
          <p:cNvPr id="6" name="Picture 5">
            <a:extLst>
              <a:ext uri="{FF2B5EF4-FFF2-40B4-BE49-F238E27FC236}">
                <a16:creationId xmlns:a16="http://schemas.microsoft.com/office/drawing/2014/main" id="{0FE4194B-48E5-4B43-AF8D-5A22E11830EA}"/>
              </a:ext>
            </a:extLst>
          </p:cNvPr>
          <p:cNvPicPr>
            <a:picLocks noChangeAspect="1"/>
          </p:cNvPicPr>
          <p:nvPr/>
        </p:nvPicPr>
        <p:blipFill>
          <a:blip r:embed="rId5"/>
          <a:stretch>
            <a:fillRect/>
          </a:stretch>
        </p:blipFill>
        <p:spPr>
          <a:xfrm>
            <a:off x="1026953" y="3903399"/>
            <a:ext cx="10181202" cy="2324301"/>
          </a:xfrm>
          <a:prstGeom prst="rect">
            <a:avLst/>
          </a:prstGeom>
          <a:ln>
            <a:solidFill>
              <a:schemeClr val="accent1"/>
            </a:solidFill>
          </a:ln>
        </p:spPr>
      </p:pic>
    </p:spTree>
    <p:extLst>
      <p:ext uri="{BB962C8B-B14F-4D97-AF65-F5344CB8AC3E}">
        <p14:creationId xmlns:p14="http://schemas.microsoft.com/office/powerpoint/2010/main" val="412229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pPr marL="55562"/>
            <a:r>
              <a:rPr lang="en-US" sz="2400" dirty="0"/>
              <a:t>ASP.NET Core Project and Configuration System</a:t>
            </a:r>
          </a:p>
        </p:txBody>
      </p:sp>
    </p:spTree>
    <p:extLst>
      <p:ext uri="{BB962C8B-B14F-4D97-AF65-F5344CB8AC3E}">
        <p14:creationId xmlns:p14="http://schemas.microsoft.com/office/powerpoint/2010/main" val="2695631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3: ASP.NET Core</a:t>
            </a:r>
          </a:p>
        </p:txBody>
      </p:sp>
      <p:sp>
        <p:nvSpPr>
          <p:cNvPr id="9" name="Text Placeholder 8"/>
          <p:cNvSpPr>
            <a:spLocks noGrp="1"/>
          </p:cNvSpPr>
          <p:nvPr>
            <p:ph type="body" sz="quarter" idx="14"/>
          </p:nvPr>
        </p:nvSpPr>
        <p:spPr/>
        <p:txBody>
          <a:bodyPr/>
          <a:lstStyle/>
          <a:p>
            <a:r>
              <a:rPr lang="en-US" dirty="0"/>
              <a:t>Lesson: Middleware</a:t>
            </a:r>
          </a:p>
        </p:txBody>
      </p:sp>
    </p:spTree>
    <p:extLst>
      <p:ext uri="{BB962C8B-B14F-4D97-AF65-F5344CB8AC3E}">
        <p14:creationId xmlns:p14="http://schemas.microsoft.com/office/powerpoint/2010/main" val="226601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Middleware</a:t>
            </a:r>
          </a:p>
        </p:txBody>
      </p:sp>
      <p:sp>
        <p:nvSpPr>
          <p:cNvPr id="3" name="Slide Number Placeholder 2"/>
          <p:cNvSpPr>
            <a:spLocks noGrp="1"/>
          </p:cNvSpPr>
          <p:nvPr>
            <p:ph type="sldNum" sz="quarter" idx="12"/>
          </p:nvPr>
        </p:nvSpPr>
        <p:spPr/>
        <p:txBody>
          <a:bodyPr/>
          <a:lstStyle/>
          <a:p>
            <a:fld id="{B6A79BA1-012F-44B9-A307-7DF98D767536}" type="slidenum">
              <a:rPr lang="en-US" smtClean="0"/>
              <a:pPr/>
              <a:t>34</a:t>
            </a:fld>
            <a:endParaRPr lang="en-US" dirty="0"/>
          </a:p>
        </p:txBody>
      </p:sp>
      <p:sp>
        <p:nvSpPr>
          <p:cNvPr id="5" name="Content Placeholder 4"/>
          <p:cNvSpPr>
            <a:spLocks noGrp="1"/>
          </p:cNvSpPr>
          <p:nvPr>
            <p:ph type="body" sz="quarter" idx="13"/>
          </p:nvPr>
        </p:nvSpPr>
        <p:spPr/>
        <p:txBody>
          <a:bodyPr/>
          <a:lstStyle/>
          <a:p>
            <a:r>
              <a:rPr lang="en-US" dirty="0"/>
              <a:t>Middleware is software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a:t>
            </a:r>
          </a:p>
          <a:p>
            <a:r>
              <a:rPr lang="en-US" dirty="0"/>
              <a:t>Integrated support by ASP.NET Core</a:t>
            </a:r>
          </a:p>
          <a:p>
            <a:r>
              <a:rPr lang="en-US" dirty="0"/>
              <a:t>Wired up in </a:t>
            </a:r>
            <a:r>
              <a:rPr lang="en-US" b="1" dirty="0"/>
              <a:t>Configure</a:t>
            </a:r>
            <a:r>
              <a:rPr lang="en-US" dirty="0"/>
              <a:t> method of </a:t>
            </a:r>
            <a:r>
              <a:rPr lang="en-US" b="1" dirty="0"/>
              <a:t>Startup</a:t>
            </a:r>
            <a:r>
              <a:rPr lang="en-US" dirty="0"/>
              <a:t> class</a:t>
            </a:r>
          </a:p>
          <a:p>
            <a:r>
              <a:rPr lang="en-US" dirty="0"/>
              <a:t>Either invokes the next component in chain or short-circuits it</a:t>
            </a:r>
          </a:p>
          <a:p>
            <a:r>
              <a:rPr lang="en-US" b="1" dirty="0"/>
              <a:t>Run</a:t>
            </a:r>
            <a:r>
              <a:rPr lang="en-US" dirty="0"/>
              <a:t>, </a:t>
            </a:r>
            <a:r>
              <a:rPr lang="en-US" b="1" dirty="0"/>
              <a:t>Map</a:t>
            </a:r>
            <a:r>
              <a:rPr lang="en-US" dirty="0"/>
              <a:t>, and </a:t>
            </a:r>
            <a:r>
              <a:rPr lang="en-US" b="1" dirty="0"/>
              <a:t>Use</a:t>
            </a:r>
            <a:r>
              <a:rPr lang="en-US" dirty="0"/>
              <a:t> extension methods</a:t>
            </a:r>
          </a:p>
          <a:p>
            <a:pPr lvl="1"/>
            <a:r>
              <a:rPr lang="en-US" dirty="0"/>
              <a:t>MVC engine is configured in Request Pipeline through Use extension method</a:t>
            </a:r>
          </a:p>
          <a:p>
            <a:r>
              <a:rPr lang="en-US" dirty="0"/>
              <a:t>Implemented in-line as anonymous method, or through reusable class</a:t>
            </a:r>
          </a:p>
          <a:p>
            <a:r>
              <a:rPr lang="en-US" dirty="0"/>
              <a:t>Order of </a:t>
            </a:r>
            <a:r>
              <a:rPr lang="en-US" b="1" dirty="0"/>
              <a:t>Use[Middleware]</a:t>
            </a:r>
            <a:r>
              <a:rPr lang="en-US" dirty="0"/>
              <a:t> statements in application’s Configure method is very important</a:t>
            </a:r>
          </a:p>
        </p:txBody>
      </p:sp>
    </p:spTree>
    <p:extLst>
      <p:ext uri="{BB962C8B-B14F-4D97-AF65-F5344CB8AC3E}">
        <p14:creationId xmlns:p14="http://schemas.microsoft.com/office/powerpoint/2010/main" val="402792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Middleware</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35</a:t>
            </a:fld>
            <a:endParaRPr lang="en-US" sz="1800" kern="0" dirty="0">
              <a:solidFill>
                <a:sysClr val="windowText" lastClr="000000"/>
              </a:solidFill>
            </a:endParaRPr>
          </a:p>
        </p:txBody>
      </p:sp>
      <p:grpSp>
        <p:nvGrpSpPr>
          <p:cNvPr id="5" name="Group 4"/>
          <p:cNvGrpSpPr/>
          <p:nvPr/>
        </p:nvGrpSpPr>
        <p:grpSpPr>
          <a:xfrm>
            <a:off x="6693617" y="1247577"/>
            <a:ext cx="4769232" cy="474914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481850" y="1219200"/>
            <a:ext cx="5461750" cy="4749141"/>
            <a:chOff x="150034" y="1726397"/>
            <a:chExt cx="5571269" cy="4844371"/>
          </a:xfrm>
        </p:grpSpPr>
        <p:pic>
          <p:nvPicPr>
            <p:cNvPr id="9" name="Picture 8"/>
            <p:cNvPicPr>
              <a:picLocks noChangeAspect="1"/>
            </p:cNvPicPr>
            <p:nvPr/>
          </p:nvPicPr>
          <p:blipFill rotWithShape="1">
            <a:blip r:embed="rId4"/>
            <a:srcRect t="11196"/>
            <a:stretch/>
          </p:blipFill>
          <p:spPr>
            <a:xfrm>
              <a:off x="503237" y="2354261"/>
              <a:ext cx="4864865" cy="4216507"/>
            </a:xfrm>
            <a:prstGeom prst="rect">
              <a:avLst/>
            </a:prstGeom>
          </p:spPr>
        </p:pic>
        <p:sp>
          <p:nvSpPr>
            <p:cNvPr id="10" name="TextBox 9"/>
            <p:cNvSpPr txBox="1"/>
            <p:nvPr/>
          </p:nvSpPr>
          <p:spPr>
            <a:xfrm>
              <a:off x="150034" y="1726397"/>
              <a:ext cx="5571269"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40821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Pipeline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36</a:t>
            </a:fld>
            <a:endParaRPr lang="en-US" dirty="0"/>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93132" y="1219201"/>
            <a:ext cx="7500936" cy="48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825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Pipeline Order</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37</a:t>
            </a:fld>
            <a:endParaRPr lang="en-US" dirty="0"/>
          </a:p>
        </p:txBody>
      </p:sp>
      <p:sp>
        <p:nvSpPr>
          <p:cNvPr id="8" name="Text Placeholder 7">
            <a:extLst>
              <a:ext uri="{FF2B5EF4-FFF2-40B4-BE49-F238E27FC236}">
                <a16:creationId xmlns:a16="http://schemas.microsoft.com/office/drawing/2014/main" id="{2C04D650-8EBF-4324-AC8D-DDEC750653BF}"/>
              </a:ext>
            </a:extLst>
          </p:cNvPr>
          <p:cNvSpPr>
            <a:spLocks noGrp="1"/>
          </p:cNvSpPr>
          <p:nvPr>
            <p:ph type="body" sz="quarter" idx="13"/>
          </p:nvPr>
        </p:nvSpPr>
        <p:spPr>
          <a:xfrm>
            <a:off x="402335" y="1143000"/>
            <a:ext cx="5614415" cy="4956048"/>
          </a:xfrm>
        </p:spPr>
        <p:txBody>
          <a:bodyPr>
            <a:normAutofit fontScale="92500" lnSpcReduction="20000"/>
          </a:bodyPr>
          <a:lstStyle/>
          <a:p>
            <a:pPr marL="0" indent="0">
              <a:buNone/>
            </a:pPr>
            <a:r>
              <a:rPr lang="en-US" dirty="0"/>
              <a:t>The order that middleware components are added in the </a:t>
            </a:r>
            <a:r>
              <a:rPr lang="en-US" dirty="0" err="1">
                <a:latin typeface="Cascadia Code" panose="00000509000000000000" pitchFamily="49" charset="0"/>
              </a:rPr>
              <a:t>Startup.Configure</a:t>
            </a:r>
            <a:r>
              <a:rPr lang="en-US" dirty="0">
                <a:latin typeface="Consolas" panose="020B0609020204030204" pitchFamily="49" charset="0"/>
              </a:rPr>
              <a:t> </a:t>
            </a:r>
            <a:r>
              <a:rPr lang="en-US" dirty="0"/>
              <a:t>method defines the order in which the middleware components are invoked on requests and the reverse order for the response. The order is critical for security, performance, and functionality.</a:t>
            </a:r>
          </a:p>
          <a:p>
            <a:r>
              <a:rPr lang="en-US" dirty="0"/>
              <a:t>Exception/error handling</a:t>
            </a:r>
          </a:p>
          <a:p>
            <a:r>
              <a:rPr lang="en-US" dirty="0"/>
              <a:t>HTTP Strict Transport Security Protocol</a:t>
            </a:r>
          </a:p>
          <a:p>
            <a:r>
              <a:rPr lang="en-US" dirty="0"/>
              <a:t>HTTPS redirection</a:t>
            </a:r>
          </a:p>
          <a:p>
            <a:r>
              <a:rPr lang="en-US" dirty="0"/>
              <a:t>Static file server</a:t>
            </a:r>
          </a:p>
          <a:p>
            <a:r>
              <a:rPr lang="en-US" dirty="0"/>
              <a:t>Cookie policy enforcement</a:t>
            </a:r>
          </a:p>
          <a:p>
            <a:r>
              <a:rPr lang="en-US" dirty="0"/>
              <a:t>Authentication</a:t>
            </a:r>
          </a:p>
          <a:p>
            <a:r>
              <a:rPr lang="en-US" dirty="0"/>
              <a:t>Session</a:t>
            </a:r>
          </a:p>
          <a:p>
            <a:r>
              <a:rPr lang="en-US" dirty="0"/>
              <a:t>MVC</a:t>
            </a:r>
          </a:p>
          <a:p>
            <a:r>
              <a:rPr lang="en-US" dirty="0"/>
              <a:t>Razor</a:t>
            </a:r>
          </a:p>
          <a:p>
            <a:endParaRPr lang="en-US" dirty="0"/>
          </a:p>
        </p:txBody>
      </p:sp>
      <p:pic>
        <p:nvPicPr>
          <p:cNvPr id="3" name="Picture 2">
            <a:extLst>
              <a:ext uri="{FF2B5EF4-FFF2-40B4-BE49-F238E27FC236}">
                <a16:creationId xmlns:a16="http://schemas.microsoft.com/office/drawing/2014/main" id="{3486B1E4-3205-48B1-AE74-79FE69F694DA}"/>
              </a:ext>
            </a:extLst>
          </p:cNvPr>
          <p:cNvPicPr>
            <a:picLocks noChangeAspect="1"/>
          </p:cNvPicPr>
          <p:nvPr/>
        </p:nvPicPr>
        <p:blipFill>
          <a:blip r:embed="rId3"/>
          <a:stretch>
            <a:fillRect/>
          </a:stretch>
        </p:blipFill>
        <p:spPr>
          <a:xfrm>
            <a:off x="6175250" y="495692"/>
            <a:ext cx="5451916" cy="5828908"/>
          </a:xfrm>
          <a:prstGeom prst="rect">
            <a:avLst/>
          </a:prstGeom>
          <a:ln>
            <a:solidFill>
              <a:schemeClr val="accent1"/>
            </a:solidFill>
          </a:ln>
        </p:spPr>
      </p:pic>
    </p:spTree>
    <p:extLst>
      <p:ext uri="{BB962C8B-B14F-4D97-AF65-F5344CB8AC3E}">
        <p14:creationId xmlns:p14="http://schemas.microsoft.com/office/powerpoint/2010/main" val="4235104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Writing Middleware</a:t>
            </a:r>
          </a:p>
        </p:txBody>
      </p:sp>
    </p:spTree>
    <p:extLst>
      <p:ext uri="{BB962C8B-B14F-4D97-AF65-F5344CB8AC3E}">
        <p14:creationId xmlns:p14="http://schemas.microsoft.com/office/powerpoint/2010/main" val="4009474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3: ASP.NET Core</a:t>
            </a:r>
          </a:p>
        </p:txBody>
      </p:sp>
      <p:sp>
        <p:nvSpPr>
          <p:cNvPr id="9" name="Text Placeholder 8"/>
          <p:cNvSpPr>
            <a:spLocks noGrp="1"/>
          </p:cNvSpPr>
          <p:nvPr>
            <p:ph type="body" sz="quarter" idx="14"/>
          </p:nvPr>
        </p:nvSpPr>
        <p:spPr/>
        <p:txBody>
          <a:bodyPr/>
          <a:lstStyle/>
          <a:p>
            <a:r>
              <a:rPr lang="en-US" dirty="0"/>
              <a:t>Lesson: Hosting Servers</a:t>
            </a:r>
          </a:p>
        </p:txBody>
      </p:sp>
    </p:spTree>
    <p:extLst>
      <p:ext uri="{BB962C8B-B14F-4D97-AF65-F5344CB8AC3E}">
        <p14:creationId xmlns:p14="http://schemas.microsoft.com/office/powerpoint/2010/main" val="304728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6"/>
          <p:cNvSpPr>
            <a:spLocks noGrp="1"/>
          </p:cNvSpPr>
          <p:nvPr>
            <p:ph type="title"/>
          </p:nvPr>
        </p:nvSpPr>
        <p:spPr/>
        <p:txBody>
          <a:bodyPr/>
          <a:lstStyle/>
          <a:p>
            <a:r>
              <a:rPr lang="en-US" altLang="en-US" dirty="0"/>
              <a:t>Module 1: Overview</a:t>
            </a:r>
          </a:p>
        </p:txBody>
      </p:sp>
      <p:sp>
        <p:nvSpPr>
          <p:cNvPr id="31747" name="Text Placeholder 7"/>
          <p:cNvSpPr>
            <a:spLocks noGrp="1"/>
          </p:cNvSpPr>
          <p:nvPr>
            <p:ph type="body" sz="quarter" idx="16"/>
          </p:nvPr>
        </p:nvSpPr>
        <p:spPr/>
        <p:txBody>
          <a:bodyPr/>
          <a:lstStyle/>
          <a:p>
            <a:r>
              <a:rPr lang="en-US" altLang="en-US" dirty="0"/>
              <a:t>Module Overview</a:t>
            </a:r>
          </a:p>
        </p:txBody>
      </p:sp>
    </p:spTree>
    <p:extLst>
      <p:ext uri="{BB962C8B-B14F-4D97-AF65-F5344CB8AC3E}">
        <p14:creationId xmlns:p14="http://schemas.microsoft.com/office/powerpoint/2010/main" val="12085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ASP.NET Core Hosting</a:t>
            </a:r>
          </a:p>
        </p:txBody>
      </p:sp>
      <p:sp>
        <p:nvSpPr>
          <p:cNvPr id="3" name="Slide Number Placeholder 2"/>
          <p:cNvSpPr>
            <a:spLocks noGrp="1"/>
          </p:cNvSpPr>
          <p:nvPr>
            <p:ph type="sldNum" sz="quarter" idx="12"/>
          </p:nvPr>
        </p:nvSpPr>
        <p:spPr/>
        <p:txBody>
          <a:bodyPr/>
          <a:lstStyle/>
          <a:p>
            <a:fld id="{B6A79BA1-012F-44B9-A307-7DF98D767536}" type="slidenum">
              <a:rPr lang="en-US" smtClean="0"/>
              <a:pPr/>
              <a:t>40</a:t>
            </a:fld>
            <a:endParaRPr lang="en-US" dirty="0"/>
          </a:p>
        </p:txBody>
      </p:sp>
      <p:sp>
        <p:nvSpPr>
          <p:cNvPr id="5" name="Content Placeholder 4"/>
          <p:cNvSpPr>
            <a:spLocks noGrp="1"/>
          </p:cNvSpPr>
          <p:nvPr>
            <p:ph type="body" sz="quarter" idx="13"/>
          </p:nvPr>
        </p:nvSpPr>
        <p:spPr/>
        <p:txBody>
          <a:bodyPr>
            <a:normAutofit/>
          </a:bodyPr>
          <a:lstStyle/>
          <a:p>
            <a:r>
              <a:rPr lang="en-US" dirty="0"/>
              <a:t>ASP.NET Core is completely decoupled from the web server environment that hosts the application</a:t>
            </a:r>
          </a:p>
          <a:p>
            <a:endParaRPr lang="en-US" dirty="0"/>
          </a:p>
          <a:p>
            <a:r>
              <a:rPr lang="en-US" dirty="0"/>
              <a:t>ASP.NET Core ships with the following server implementations:</a:t>
            </a:r>
          </a:p>
          <a:p>
            <a:pPr lvl="1"/>
            <a:r>
              <a:rPr lang="en-US" b="1" dirty="0">
                <a:hlinkClick r:id="rId3"/>
              </a:rPr>
              <a:t>Kestrel</a:t>
            </a:r>
            <a:r>
              <a:rPr lang="en-US" dirty="0"/>
              <a:t> is the default, cross-platform HTTP server for ASP.NET Core and the default web server specified by the ASP.NET Core project templates.</a:t>
            </a:r>
          </a:p>
          <a:p>
            <a:pPr lvl="1"/>
            <a:r>
              <a:rPr lang="en-US" b="1" u="sng" dirty="0">
                <a:hlinkClick r:id="rId4"/>
              </a:rPr>
              <a:t>HTTP.sys</a:t>
            </a:r>
            <a:r>
              <a:rPr lang="en-US" b="1" dirty="0"/>
              <a:t> </a:t>
            </a:r>
            <a:r>
              <a:rPr lang="en-US" dirty="0"/>
              <a:t>is only runs on Windows. HTTP.sys is an alternative to </a:t>
            </a:r>
            <a:r>
              <a:rPr lang="en-US" u="sng" dirty="0"/>
              <a:t>Kestrel</a:t>
            </a:r>
            <a:r>
              <a:rPr lang="en-US" dirty="0"/>
              <a:t> server and offers some features that Kestrel doesn't provide. It is formerly called </a:t>
            </a:r>
            <a:r>
              <a:rPr lang="en-US" dirty="0" err="1"/>
              <a:t>WebListener</a:t>
            </a:r>
            <a:r>
              <a:rPr lang="en-US" dirty="0"/>
              <a:t>.</a:t>
            </a:r>
          </a:p>
        </p:txBody>
      </p:sp>
    </p:spTree>
    <p:extLst>
      <p:ext uri="{BB962C8B-B14F-4D97-AF65-F5344CB8AC3E}">
        <p14:creationId xmlns:p14="http://schemas.microsoft.com/office/powerpoint/2010/main" val="590964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Kestrel</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41</a:t>
            </a:fld>
            <a:endParaRPr lang="en-US" sz="1800" kern="0" dirty="0">
              <a:solidFill>
                <a:sysClr val="windowText" lastClr="000000"/>
              </a:solidFill>
            </a:endParaRPr>
          </a:p>
        </p:txBody>
      </p:sp>
      <p:sp>
        <p:nvSpPr>
          <p:cNvPr id="6" name="Text Placeholder 5"/>
          <p:cNvSpPr>
            <a:spLocks noGrp="1"/>
          </p:cNvSpPr>
          <p:nvPr>
            <p:ph type="body" sz="quarter" idx="13"/>
          </p:nvPr>
        </p:nvSpPr>
        <p:spPr/>
        <p:txBody>
          <a:bodyPr/>
          <a:lstStyle/>
          <a:p>
            <a:r>
              <a:rPr lang="en-US" dirty="0"/>
              <a:t>Kestrel is the default web server included in ASP.NET Core project templates.</a:t>
            </a:r>
          </a:p>
          <a:p>
            <a:endParaRPr lang="en-US" dirty="0"/>
          </a:p>
          <a:p>
            <a:r>
              <a:rPr lang="en-US" dirty="0"/>
              <a:t>Kestrel can be used by itself or with a reverse proxy server, such as IIS, Nginx, or Apache. A reverse proxy server receives HTTP requests from the Internet and forwards them to Kestrel after some preliminary handling.</a:t>
            </a:r>
          </a:p>
        </p:txBody>
      </p:sp>
      <p:pic>
        <p:nvPicPr>
          <p:cNvPr id="7" name="Picture 6"/>
          <p:cNvPicPr>
            <a:picLocks noChangeAspect="1"/>
          </p:cNvPicPr>
          <p:nvPr/>
        </p:nvPicPr>
        <p:blipFill>
          <a:blip r:embed="rId3"/>
          <a:stretch>
            <a:fillRect/>
          </a:stretch>
        </p:blipFill>
        <p:spPr>
          <a:xfrm>
            <a:off x="4599878" y="3124200"/>
            <a:ext cx="7058722" cy="1371600"/>
          </a:xfrm>
          <a:prstGeom prst="rect">
            <a:avLst/>
          </a:prstGeom>
        </p:spPr>
      </p:pic>
      <p:pic>
        <p:nvPicPr>
          <p:cNvPr id="8" name="Picture 7"/>
          <p:cNvPicPr>
            <a:picLocks noChangeAspect="1"/>
          </p:cNvPicPr>
          <p:nvPr/>
        </p:nvPicPr>
        <p:blipFill>
          <a:blip r:embed="rId4"/>
          <a:stretch>
            <a:fillRect/>
          </a:stretch>
        </p:blipFill>
        <p:spPr>
          <a:xfrm>
            <a:off x="1096036" y="4752250"/>
            <a:ext cx="10534686" cy="1347651"/>
          </a:xfrm>
          <a:prstGeom prst="rect">
            <a:avLst/>
          </a:prstGeom>
        </p:spPr>
      </p:pic>
    </p:spTree>
    <p:extLst>
      <p:ext uri="{BB962C8B-B14F-4D97-AF65-F5344CB8AC3E}">
        <p14:creationId xmlns:p14="http://schemas.microsoft.com/office/powerpoint/2010/main" val="3112436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Kestrel Features</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42</a:t>
            </a:fld>
            <a:endParaRPr lang="en-US" sz="1800" kern="0" dirty="0">
              <a:solidFill>
                <a:sysClr val="windowText" lastClr="000000"/>
              </a:solidFill>
            </a:endParaRPr>
          </a:p>
        </p:txBody>
      </p:sp>
      <p:sp>
        <p:nvSpPr>
          <p:cNvPr id="6" name="Text Placeholder 5"/>
          <p:cNvSpPr>
            <a:spLocks noGrp="1"/>
          </p:cNvSpPr>
          <p:nvPr>
            <p:ph type="body" sz="quarter" idx="13"/>
          </p:nvPr>
        </p:nvSpPr>
        <p:spPr>
          <a:xfrm>
            <a:off x="402336" y="1143000"/>
            <a:ext cx="11173968" cy="4956048"/>
          </a:xfrm>
        </p:spPr>
        <p:txBody>
          <a:bodyPr>
            <a:normAutofit lnSpcReduction="10000"/>
          </a:bodyPr>
          <a:lstStyle/>
          <a:p>
            <a:r>
              <a:rPr lang="en-US" dirty="0"/>
              <a:t>Supported Features</a:t>
            </a:r>
          </a:p>
          <a:p>
            <a:pPr lvl="1"/>
            <a:r>
              <a:rPr lang="en-US" dirty="0"/>
              <a:t>HTTPS</a:t>
            </a:r>
          </a:p>
          <a:p>
            <a:pPr lvl="1"/>
            <a:r>
              <a:rPr lang="en-US" dirty="0"/>
              <a:t>Opaque upgrade used to enable </a:t>
            </a:r>
            <a:r>
              <a:rPr lang="en-US" dirty="0" err="1">
                <a:hlinkClick r:id="rId3"/>
              </a:rPr>
              <a:t>WebSockets</a:t>
            </a:r>
            <a:endParaRPr lang="en-US" dirty="0"/>
          </a:p>
          <a:p>
            <a:pPr lvl="1"/>
            <a:r>
              <a:rPr lang="en-US" dirty="0"/>
              <a:t>Unix sockets for high performance behind Nginx</a:t>
            </a:r>
          </a:p>
          <a:p>
            <a:pPr lvl="1"/>
            <a:r>
              <a:rPr lang="en-US" dirty="0"/>
              <a:t>HTTP/2 (except on macOS†)</a:t>
            </a:r>
          </a:p>
          <a:p>
            <a:pPr lvl="2"/>
            <a:r>
              <a:rPr lang="en-US" dirty="0"/>
              <a:t>Operating system†</a:t>
            </a:r>
          </a:p>
          <a:p>
            <a:pPr lvl="3"/>
            <a:r>
              <a:rPr lang="en-US" dirty="0"/>
              <a:t>Windows Server 2016/Windows 10 or later‡</a:t>
            </a:r>
          </a:p>
          <a:p>
            <a:pPr lvl="3"/>
            <a:r>
              <a:rPr lang="en-US" dirty="0"/>
              <a:t>Linux with OpenSSL 1.0.2 or later (for example, Ubuntu 16.04 or later)</a:t>
            </a:r>
          </a:p>
          <a:p>
            <a:pPr lvl="2"/>
            <a:r>
              <a:rPr lang="en-US" dirty="0"/>
              <a:t>Target framework: .NET Core 2.2 or later</a:t>
            </a:r>
          </a:p>
          <a:p>
            <a:pPr lvl="2"/>
            <a:r>
              <a:rPr lang="en-US" dirty="0">
                <a:hlinkClick r:id="rId4"/>
              </a:rPr>
              <a:t>Application-Layer Protocol Negotiation (ALPN)</a:t>
            </a:r>
            <a:r>
              <a:rPr lang="en-US" dirty="0"/>
              <a:t> connection</a:t>
            </a:r>
          </a:p>
          <a:p>
            <a:pPr lvl="2"/>
            <a:r>
              <a:rPr lang="en-US" dirty="0"/>
              <a:t>TLS 1.2 or later connection</a:t>
            </a:r>
          </a:p>
          <a:p>
            <a:r>
              <a:rPr lang="en-US" dirty="0"/>
              <a:t>Unsupported Features</a:t>
            </a:r>
          </a:p>
          <a:p>
            <a:pPr lvl="1"/>
            <a:r>
              <a:rPr lang="en-US" dirty="0"/>
              <a:t>Sharing an IP address and port across multiple instances without a reverse proxy.</a:t>
            </a:r>
          </a:p>
          <a:p>
            <a:pPr lvl="1"/>
            <a:r>
              <a:rPr lang="en-US" dirty="0"/>
              <a:t>SSL when configuring URL bindings using </a:t>
            </a:r>
            <a:r>
              <a:rPr lang="en-US" dirty="0" err="1"/>
              <a:t>UseUrls</a:t>
            </a:r>
            <a:endParaRPr lang="en-US" dirty="0"/>
          </a:p>
          <a:p>
            <a:endParaRPr lang="en-US" dirty="0"/>
          </a:p>
        </p:txBody>
      </p:sp>
    </p:spTree>
    <p:extLst>
      <p:ext uri="{BB962C8B-B14F-4D97-AF65-F5344CB8AC3E}">
        <p14:creationId xmlns:p14="http://schemas.microsoft.com/office/powerpoint/2010/main" val="445671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HTTP.sys</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43</a:t>
            </a:fld>
            <a:endParaRPr lang="en-US" sz="1800" kern="0" dirty="0">
              <a:solidFill>
                <a:sysClr val="windowText" lastClr="000000"/>
              </a:solidFill>
            </a:endParaRPr>
          </a:p>
        </p:txBody>
      </p:sp>
      <p:sp>
        <p:nvSpPr>
          <p:cNvPr id="4" name="Text Placeholder 3"/>
          <p:cNvSpPr>
            <a:spLocks noGrp="1"/>
          </p:cNvSpPr>
          <p:nvPr>
            <p:ph type="body" sz="quarter" idx="13"/>
          </p:nvPr>
        </p:nvSpPr>
        <p:spPr/>
        <p:txBody>
          <a:bodyPr/>
          <a:lstStyle/>
          <a:p>
            <a:r>
              <a:rPr lang="en-US" dirty="0"/>
              <a:t>Supported Features</a:t>
            </a:r>
          </a:p>
          <a:p>
            <a:pPr lvl="1"/>
            <a:r>
              <a:rPr lang="en-US" dirty="0"/>
              <a:t>Windows Authentication</a:t>
            </a:r>
          </a:p>
          <a:p>
            <a:pPr lvl="1"/>
            <a:r>
              <a:rPr lang="en-US" dirty="0"/>
              <a:t>Port sharing</a:t>
            </a:r>
          </a:p>
          <a:p>
            <a:pPr lvl="1"/>
            <a:r>
              <a:rPr lang="en-US" dirty="0"/>
              <a:t>HTTPS with SNI</a:t>
            </a:r>
          </a:p>
          <a:p>
            <a:pPr lvl="1"/>
            <a:r>
              <a:rPr lang="en-US" dirty="0"/>
              <a:t>HTTP/2 over TLS (Windows 10)</a:t>
            </a:r>
          </a:p>
          <a:p>
            <a:pPr lvl="1"/>
            <a:r>
              <a:rPr lang="en-US" dirty="0"/>
              <a:t>Direct file transmission</a:t>
            </a:r>
          </a:p>
          <a:p>
            <a:pPr lvl="1"/>
            <a:r>
              <a:rPr lang="en-US" dirty="0"/>
              <a:t>Response caching</a:t>
            </a:r>
          </a:p>
          <a:p>
            <a:pPr lvl="1"/>
            <a:r>
              <a:rPr lang="en-US" dirty="0" err="1"/>
              <a:t>WebSockets</a:t>
            </a:r>
            <a:r>
              <a:rPr lang="en-US" dirty="0"/>
              <a:t> (Windows 8 or later)</a:t>
            </a:r>
          </a:p>
          <a:p>
            <a:pPr lvl="1"/>
            <a:endParaRPr lang="en-US" dirty="0"/>
          </a:p>
          <a:p>
            <a:pPr lvl="1"/>
            <a:endParaRPr lang="en-US" dirty="0"/>
          </a:p>
          <a:p>
            <a:pPr lvl="1"/>
            <a:endParaRPr lang="en-US" dirty="0"/>
          </a:p>
          <a:p>
            <a:pPr lvl="1"/>
            <a:endParaRPr lang="en-US" dirty="0"/>
          </a:p>
          <a:p>
            <a:pPr marL="0" indent="0">
              <a:buNone/>
            </a:pPr>
            <a:r>
              <a:rPr lang="en-US" dirty="0">
                <a:solidFill>
                  <a:srgbClr val="FF0000"/>
                </a:solidFill>
              </a:rPr>
              <a:t>HTTP.sys is incompatible with the ASP.NET Core Module and can't be used with IIS or IIS Express.</a:t>
            </a:r>
          </a:p>
          <a:p>
            <a:endParaRPr lang="en-US" dirty="0"/>
          </a:p>
        </p:txBody>
      </p:sp>
      <p:pic>
        <p:nvPicPr>
          <p:cNvPr id="1026" name="Picture 2">
            <a:extLst>
              <a:ext uri="{FF2B5EF4-FFF2-40B4-BE49-F238E27FC236}">
                <a16:creationId xmlns:a16="http://schemas.microsoft.com/office/drawing/2014/main" id="{3A2EDEF3-650C-485C-8986-A2B72836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81" y="1783355"/>
            <a:ext cx="6479335" cy="1265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1ACC3F5-57A0-49C0-A5D9-51B38D583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432" y="3190432"/>
            <a:ext cx="6510188" cy="12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9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B5EA-10D4-4CC7-9BDE-A593B4A9363C}"/>
              </a:ext>
            </a:extLst>
          </p:cNvPr>
          <p:cNvSpPr>
            <a:spLocks noGrp="1"/>
          </p:cNvSpPr>
          <p:nvPr>
            <p:ph type="title"/>
          </p:nvPr>
        </p:nvSpPr>
        <p:spPr/>
        <p:txBody>
          <a:bodyPr/>
          <a:lstStyle/>
          <a:p>
            <a:r>
              <a:rPr lang="en-US" dirty="0"/>
              <a:t>Internet Information Services (IIS)</a:t>
            </a:r>
          </a:p>
        </p:txBody>
      </p:sp>
      <p:sp>
        <p:nvSpPr>
          <p:cNvPr id="3" name="Slide Number Placeholder 2">
            <a:extLst>
              <a:ext uri="{FF2B5EF4-FFF2-40B4-BE49-F238E27FC236}">
                <a16:creationId xmlns:a16="http://schemas.microsoft.com/office/drawing/2014/main" id="{FD5779D8-97D7-4D7B-9C83-CD6111D9F239}"/>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60F534C-F303-4FB6-82D0-88A376E1089C}"/>
              </a:ext>
            </a:extLst>
          </p:cNvPr>
          <p:cNvSpPr>
            <a:spLocks noGrp="1"/>
          </p:cNvSpPr>
          <p:nvPr>
            <p:ph type="body" sz="quarter" idx="13"/>
          </p:nvPr>
        </p:nvSpPr>
        <p:spPr/>
        <p:txBody>
          <a:bodyPr/>
          <a:lstStyle/>
          <a:p>
            <a:r>
              <a:rPr lang="en-US" dirty="0"/>
              <a:t>IIS is used as reverse proxy with Kestrel</a:t>
            </a:r>
          </a:p>
          <a:p>
            <a:r>
              <a:rPr lang="en-US" dirty="0"/>
              <a:t>HTTP.sys cannot be used with IIS in a reverse proxy configuration</a:t>
            </a:r>
          </a:p>
          <a:p>
            <a:endParaRPr lang="en-US" dirty="0"/>
          </a:p>
          <a:p>
            <a:r>
              <a:rPr lang="en-US" dirty="0"/>
              <a:t>To host ASP.NET Core app on IIS you need to install </a:t>
            </a:r>
            <a:r>
              <a:rPr lang="en-US" u="sng" dirty="0">
                <a:hlinkClick r:id="rId2"/>
              </a:rPr>
              <a:t>.NET Core Hosting Bundle</a:t>
            </a:r>
            <a:r>
              <a:rPr lang="en-US" dirty="0"/>
              <a:t> (Installed by default when you install .NET Core SDK)</a:t>
            </a:r>
          </a:p>
          <a:p>
            <a:endParaRPr lang="en-US" dirty="0"/>
          </a:p>
          <a:p>
            <a:r>
              <a:rPr lang="en-US" dirty="0"/>
              <a:t>For a better performance, Application Pool configuration for the </a:t>
            </a:r>
            <a:br>
              <a:rPr lang="en-US" dirty="0"/>
            </a:br>
            <a:r>
              <a:rPr lang="en-US" dirty="0"/>
              <a:t>website needs to run with No Managed Code</a:t>
            </a:r>
          </a:p>
          <a:p>
            <a:endParaRPr lang="en-US" dirty="0"/>
          </a:p>
          <a:p>
            <a:r>
              <a:rPr lang="en-US" dirty="0"/>
              <a:t>IIS relied on ANCM (ASP.NET Core Module) to run the apps.</a:t>
            </a:r>
          </a:p>
          <a:p>
            <a:endParaRPr lang="en-US" dirty="0"/>
          </a:p>
        </p:txBody>
      </p:sp>
      <p:pic>
        <p:nvPicPr>
          <p:cNvPr id="4098" name="Picture 2" descr="Set No Managed Code for the .NET CLR version.">
            <a:extLst>
              <a:ext uri="{FF2B5EF4-FFF2-40B4-BE49-F238E27FC236}">
                <a16:creationId xmlns:a16="http://schemas.microsoft.com/office/drawing/2014/main" id="{15434A9C-C8E2-4DDF-A173-361CB7B33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305150"/>
            <a:ext cx="29622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Module</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45</a:t>
            </a:fld>
            <a:endParaRPr lang="en-US" sz="1800" kern="0" dirty="0">
              <a:solidFill>
                <a:sysClr val="windowText" lastClr="000000"/>
              </a:solidFill>
            </a:endParaRPr>
          </a:p>
        </p:txBody>
      </p:sp>
      <p:sp>
        <p:nvSpPr>
          <p:cNvPr id="4" name="Text Placeholder 3"/>
          <p:cNvSpPr>
            <a:spLocks noGrp="1"/>
          </p:cNvSpPr>
          <p:nvPr>
            <p:ph type="body" sz="quarter" idx="13"/>
          </p:nvPr>
        </p:nvSpPr>
        <p:spPr/>
        <p:txBody>
          <a:bodyPr>
            <a:normAutofit/>
          </a:bodyPr>
          <a:lstStyle/>
          <a:p>
            <a:pPr marL="0" indent="0">
              <a:buNone/>
            </a:pPr>
            <a:r>
              <a:rPr lang="en-US" dirty="0"/>
              <a:t>The ASP.NET Core Module is a native IIS module that plugs into the IIS pipeline to either:</a:t>
            </a:r>
          </a:p>
          <a:p>
            <a:pPr marL="457177" lvl="1" indent="0">
              <a:buNone/>
            </a:pPr>
            <a:endParaRPr lang="en-US" dirty="0"/>
          </a:p>
          <a:p>
            <a:pPr marL="0" indent="0">
              <a:buNone/>
            </a:pPr>
            <a:r>
              <a:rPr lang="en-US" b="1" dirty="0"/>
              <a:t>In-process hosting model </a:t>
            </a:r>
          </a:p>
          <a:p>
            <a:pPr marL="0" indent="0">
              <a:buNone/>
            </a:pPr>
            <a:r>
              <a:rPr lang="en-US" dirty="0"/>
              <a:t>Host an ASP.NET Core app inside of the IIS worker process (w3wp.exe)</a:t>
            </a:r>
          </a:p>
          <a:p>
            <a:pPr marL="0" indent="0">
              <a:buNone/>
            </a:pPr>
            <a:endParaRPr lang="en-US" dirty="0"/>
          </a:p>
          <a:p>
            <a:pPr marL="0" indent="0">
              <a:buNone/>
            </a:pPr>
            <a:endParaRPr lang="en-US" dirty="0"/>
          </a:p>
          <a:p>
            <a:pPr marL="0" indent="0">
              <a:buNone/>
            </a:pPr>
            <a:r>
              <a:rPr lang="en-US" b="1" dirty="0"/>
              <a:t>Out-of-process hosting model</a:t>
            </a:r>
          </a:p>
          <a:p>
            <a:pPr marL="0" indent="0">
              <a:buNone/>
            </a:pPr>
            <a:r>
              <a:rPr lang="en-US" dirty="0"/>
              <a:t>Forward web requests to a backend ASP.NET Core app running the Kestrel server.</a:t>
            </a:r>
          </a:p>
        </p:txBody>
      </p:sp>
    </p:spTree>
    <p:extLst>
      <p:ext uri="{BB962C8B-B14F-4D97-AF65-F5344CB8AC3E}">
        <p14:creationId xmlns:p14="http://schemas.microsoft.com/office/powerpoint/2010/main" val="80077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C7AA-FA9C-4C8E-8B20-989A2EB759F1}"/>
              </a:ext>
            </a:extLst>
          </p:cNvPr>
          <p:cNvSpPr>
            <a:spLocks noGrp="1"/>
          </p:cNvSpPr>
          <p:nvPr>
            <p:ph type="title"/>
          </p:nvPr>
        </p:nvSpPr>
        <p:spPr/>
        <p:txBody>
          <a:bodyPr>
            <a:normAutofit/>
          </a:bodyPr>
          <a:lstStyle/>
          <a:p>
            <a:r>
              <a:rPr lang="en-US" dirty="0"/>
              <a:t>In-process hosting model </a:t>
            </a:r>
          </a:p>
        </p:txBody>
      </p:sp>
      <p:sp>
        <p:nvSpPr>
          <p:cNvPr id="3" name="Slide Number Placeholder 2">
            <a:extLst>
              <a:ext uri="{FF2B5EF4-FFF2-40B4-BE49-F238E27FC236}">
                <a16:creationId xmlns:a16="http://schemas.microsoft.com/office/drawing/2014/main" id="{307C57C2-EE95-4DFB-BD15-787A71BFE85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D067F38-A03D-4CCC-BAA3-29D7FF19E426}"/>
              </a:ext>
            </a:extLst>
          </p:cNvPr>
          <p:cNvSpPr>
            <a:spLocks noGrp="1"/>
          </p:cNvSpPr>
          <p:nvPr>
            <p:ph type="body" sz="quarter" idx="13"/>
          </p:nvPr>
        </p:nvSpPr>
        <p:spPr/>
        <p:txBody>
          <a:bodyPr/>
          <a:lstStyle/>
          <a:p>
            <a:r>
              <a:rPr lang="en-US" dirty="0"/>
              <a:t>ASP.NET Core apps default to the in-process hosting model.</a:t>
            </a:r>
          </a:p>
          <a:p>
            <a:r>
              <a:rPr lang="en-US" dirty="0"/>
              <a:t>Request flow</a:t>
            </a:r>
          </a:p>
          <a:p>
            <a:pPr marL="914377" lvl="1" indent="-457200">
              <a:buFont typeface="+mj-lt"/>
              <a:buAutoNum type="arabicPeriod"/>
            </a:pPr>
            <a:r>
              <a:rPr lang="en-US" dirty="0"/>
              <a:t>Incoming web request is routed to primary port 80/443 through kernel model </a:t>
            </a:r>
            <a:r>
              <a:rPr lang="en-US" dirty="0" err="1"/>
              <a:t>Http.Sys</a:t>
            </a:r>
            <a:r>
              <a:rPr lang="en-US" dirty="0"/>
              <a:t> driver</a:t>
            </a:r>
          </a:p>
          <a:p>
            <a:pPr marL="914377" lvl="1" indent="-457200">
              <a:buFont typeface="+mj-lt"/>
              <a:buAutoNum type="arabicPeriod"/>
            </a:pPr>
            <a:r>
              <a:rPr lang="en-US" dirty="0"/>
              <a:t>Request forwarded to ASP.NET Core app (on non-80-443 port)</a:t>
            </a:r>
          </a:p>
          <a:p>
            <a:pPr marL="914377" lvl="1" indent="-457200">
              <a:buFont typeface="+mj-lt"/>
              <a:buAutoNum type="arabicPeriod"/>
            </a:pPr>
            <a:r>
              <a:rPr lang="en-US" dirty="0"/>
              <a:t>Kestrel picks up the request and pushes it into ASP.NET Core middleware pipeline</a:t>
            </a:r>
          </a:p>
          <a:p>
            <a:pPr marL="914377" lvl="1" indent="-457200">
              <a:buFont typeface="+mj-lt"/>
              <a:buAutoNum type="arabicPeriod"/>
            </a:pPr>
            <a:r>
              <a:rPr lang="en-US" dirty="0"/>
              <a:t>Middleware passes the request to application logic as </a:t>
            </a:r>
            <a:r>
              <a:rPr lang="en-US" dirty="0" err="1"/>
              <a:t>HTTPContext</a:t>
            </a:r>
            <a:r>
              <a:rPr lang="en-US" dirty="0"/>
              <a:t> instance</a:t>
            </a:r>
          </a:p>
          <a:p>
            <a:pPr marL="914377" lvl="1" indent="-457200">
              <a:buFont typeface="+mj-lt"/>
              <a:buAutoNum type="arabicPeriod"/>
            </a:pPr>
            <a:r>
              <a:rPr lang="en-US" dirty="0"/>
              <a:t>Application HTTP response is eventually passed back to IIS</a:t>
            </a:r>
          </a:p>
          <a:p>
            <a:pPr lvl="1"/>
            <a:endParaRPr lang="en-US" dirty="0"/>
          </a:p>
          <a:p>
            <a:endParaRPr lang="en-US" dirty="0"/>
          </a:p>
          <a:p>
            <a:endParaRPr lang="en-US" dirty="0"/>
          </a:p>
        </p:txBody>
      </p:sp>
      <p:pic>
        <p:nvPicPr>
          <p:cNvPr id="6" name="Picture 5">
            <a:extLst>
              <a:ext uri="{FF2B5EF4-FFF2-40B4-BE49-F238E27FC236}">
                <a16:creationId xmlns:a16="http://schemas.microsoft.com/office/drawing/2014/main" id="{1D2ADA35-B49D-4E75-90F3-0FECAA856138}"/>
              </a:ext>
            </a:extLst>
          </p:cNvPr>
          <p:cNvPicPr>
            <a:picLocks noChangeAspect="1"/>
          </p:cNvPicPr>
          <p:nvPr/>
        </p:nvPicPr>
        <p:blipFill>
          <a:blip r:embed="rId2"/>
          <a:stretch>
            <a:fillRect/>
          </a:stretch>
        </p:blipFill>
        <p:spPr>
          <a:xfrm>
            <a:off x="435536" y="4114800"/>
            <a:ext cx="11006984" cy="1828802"/>
          </a:xfrm>
          <a:prstGeom prst="rect">
            <a:avLst/>
          </a:prstGeom>
        </p:spPr>
      </p:pic>
    </p:spTree>
    <p:extLst>
      <p:ext uri="{BB962C8B-B14F-4D97-AF65-F5344CB8AC3E}">
        <p14:creationId xmlns:p14="http://schemas.microsoft.com/office/powerpoint/2010/main" val="1583203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E44A-8F4E-4078-9277-0E6801517815}"/>
              </a:ext>
            </a:extLst>
          </p:cNvPr>
          <p:cNvSpPr>
            <a:spLocks noGrp="1"/>
          </p:cNvSpPr>
          <p:nvPr>
            <p:ph type="title"/>
          </p:nvPr>
        </p:nvSpPr>
        <p:spPr/>
        <p:txBody>
          <a:bodyPr>
            <a:normAutofit/>
          </a:bodyPr>
          <a:lstStyle/>
          <a:p>
            <a:r>
              <a:rPr lang="en-US" dirty="0"/>
              <a:t>Out-of-process hosting model</a:t>
            </a:r>
          </a:p>
        </p:txBody>
      </p:sp>
      <p:sp>
        <p:nvSpPr>
          <p:cNvPr id="3" name="Slide Number Placeholder 2">
            <a:extLst>
              <a:ext uri="{FF2B5EF4-FFF2-40B4-BE49-F238E27FC236}">
                <a16:creationId xmlns:a16="http://schemas.microsoft.com/office/drawing/2014/main" id="{5B0F293F-0996-4519-909B-6E54576CEA1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79B85912-BC51-4B0A-A9DF-C71556FCCF62}"/>
              </a:ext>
            </a:extLst>
          </p:cNvPr>
          <p:cNvSpPr>
            <a:spLocks noGrp="1"/>
          </p:cNvSpPr>
          <p:nvPr>
            <p:ph type="body" sz="quarter" idx="13"/>
          </p:nvPr>
        </p:nvSpPr>
        <p:spPr/>
        <p:txBody>
          <a:bodyPr/>
          <a:lstStyle/>
          <a:p>
            <a:r>
              <a:rPr lang="en-US" dirty="0"/>
              <a:t>To configure an app for out-of-process hosting, set the value of the </a:t>
            </a:r>
            <a:r>
              <a:rPr lang="en-US" dirty="0">
                <a:latin typeface="Cascadia Code" panose="00000509000000000000" pitchFamily="49" charset="0"/>
              </a:rPr>
              <a:t>&lt;</a:t>
            </a:r>
            <a:r>
              <a:rPr lang="en-US" dirty="0" err="1">
                <a:latin typeface="Cascadia Code" panose="00000509000000000000" pitchFamily="49" charset="0"/>
              </a:rPr>
              <a:t>AspNetCoreHostingModel</a:t>
            </a:r>
            <a:r>
              <a:rPr lang="en-US" dirty="0">
                <a:latin typeface="Cascadia Code" panose="00000509000000000000" pitchFamily="49" charset="0"/>
              </a:rPr>
              <a:t>&gt;</a:t>
            </a:r>
            <a:r>
              <a:rPr lang="en-US" dirty="0"/>
              <a:t> property to </a:t>
            </a:r>
            <a:r>
              <a:rPr lang="en-US" dirty="0" err="1"/>
              <a:t>OutOfProcess</a:t>
            </a:r>
            <a:r>
              <a:rPr lang="en-US" dirty="0"/>
              <a:t> in the project file (.</a:t>
            </a:r>
            <a:r>
              <a:rPr lang="en-US" dirty="0" err="1"/>
              <a:t>csproj</a:t>
            </a:r>
            <a:r>
              <a:rPr lang="en-US" dirty="0"/>
              <a:t>):</a:t>
            </a:r>
          </a:p>
          <a:p>
            <a:r>
              <a:rPr lang="en-US" dirty="0"/>
              <a:t>Request flow</a:t>
            </a:r>
          </a:p>
          <a:p>
            <a:pPr lvl="1"/>
            <a:r>
              <a:rPr lang="en-US" dirty="0"/>
              <a:t>Loads the </a:t>
            </a:r>
            <a:r>
              <a:rPr lang="en-US" dirty="0" err="1"/>
              <a:t>CoreCLR</a:t>
            </a:r>
            <a:r>
              <a:rPr lang="en-US" dirty="0"/>
              <a:t>.</a:t>
            </a:r>
          </a:p>
          <a:p>
            <a:pPr lvl="1"/>
            <a:r>
              <a:rPr lang="en-US" dirty="0"/>
              <a:t>Calls </a:t>
            </a:r>
            <a:r>
              <a:rPr lang="en-US" dirty="0" err="1"/>
              <a:t>Program.Main</a:t>
            </a:r>
            <a:r>
              <a:rPr lang="en-US" dirty="0"/>
              <a:t>.</a:t>
            </a:r>
          </a:p>
          <a:p>
            <a:endParaRPr lang="en-US" dirty="0"/>
          </a:p>
        </p:txBody>
      </p:sp>
      <p:pic>
        <p:nvPicPr>
          <p:cNvPr id="6" name="Picture 5">
            <a:extLst>
              <a:ext uri="{FF2B5EF4-FFF2-40B4-BE49-F238E27FC236}">
                <a16:creationId xmlns:a16="http://schemas.microsoft.com/office/drawing/2014/main" id="{89761818-5218-4995-ABF3-88CBCBB681A5}"/>
              </a:ext>
            </a:extLst>
          </p:cNvPr>
          <p:cNvPicPr>
            <a:picLocks noChangeAspect="1"/>
          </p:cNvPicPr>
          <p:nvPr/>
        </p:nvPicPr>
        <p:blipFill>
          <a:blip r:embed="rId2"/>
          <a:stretch>
            <a:fillRect/>
          </a:stretch>
        </p:blipFill>
        <p:spPr>
          <a:xfrm>
            <a:off x="4267200" y="2081513"/>
            <a:ext cx="6363476" cy="1321437"/>
          </a:xfrm>
          <a:prstGeom prst="rect">
            <a:avLst/>
          </a:prstGeom>
          <a:ln>
            <a:solidFill>
              <a:schemeClr val="accent1"/>
            </a:solidFill>
          </a:ln>
        </p:spPr>
      </p:pic>
      <p:pic>
        <p:nvPicPr>
          <p:cNvPr id="6150" name="Picture 6" descr="ASP.NET Core Module in the in-process hosting scenario">
            <a:extLst>
              <a:ext uri="{FF2B5EF4-FFF2-40B4-BE49-F238E27FC236}">
                <a16:creationId xmlns:a16="http://schemas.microsoft.com/office/drawing/2014/main" id="{C25D99EF-B271-408D-9AE3-AF790249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38" y="4371943"/>
            <a:ext cx="9794123" cy="177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7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D44E-159E-4561-A246-580FBEA3B232}"/>
              </a:ext>
            </a:extLst>
          </p:cNvPr>
          <p:cNvSpPr>
            <a:spLocks noGrp="1"/>
          </p:cNvSpPr>
          <p:nvPr>
            <p:ph type="title"/>
          </p:nvPr>
        </p:nvSpPr>
        <p:spPr/>
        <p:txBody>
          <a:bodyPr/>
          <a:lstStyle/>
          <a:p>
            <a:r>
              <a:rPr lang="en-US" dirty="0"/>
              <a:t>Enable ANCM in </a:t>
            </a:r>
            <a:r>
              <a:rPr lang="en-US" dirty="0" err="1"/>
              <a:t>web.config</a:t>
            </a:r>
            <a:endParaRPr lang="en-US" dirty="0"/>
          </a:p>
        </p:txBody>
      </p:sp>
      <p:sp>
        <p:nvSpPr>
          <p:cNvPr id="3" name="Slide Number Placeholder 2">
            <a:extLst>
              <a:ext uri="{FF2B5EF4-FFF2-40B4-BE49-F238E27FC236}">
                <a16:creationId xmlns:a16="http://schemas.microsoft.com/office/drawing/2014/main" id="{F961A163-D92A-481B-B3D0-5D8A6E8ECFE4}"/>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577372F-6CCC-495A-B4F2-6FAAC884C902}"/>
              </a:ext>
            </a:extLst>
          </p:cNvPr>
          <p:cNvSpPr>
            <a:spLocks noGrp="1"/>
          </p:cNvSpPr>
          <p:nvPr>
            <p:ph type="body" sz="quarter" idx="13"/>
          </p:nvPr>
        </p:nvSpPr>
        <p:spPr>
          <a:xfrm>
            <a:off x="402336" y="1143000"/>
            <a:ext cx="4169664" cy="4956048"/>
          </a:xfrm>
        </p:spPr>
        <p:txBody>
          <a:bodyPr/>
          <a:lstStyle/>
          <a:p>
            <a:r>
              <a:rPr lang="en-US" dirty="0"/>
              <a:t>You can create the needed </a:t>
            </a:r>
            <a:r>
              <a:rPr lang="en-US" dirty="0" err="1">
                <a:latin typeface="Cascadia Code" panose="00000509000000000000" pitchFamily="49" charset="0"/>
              </a:rPr>
              <a:t>web.config</a:t>
            </a:r>
            <a:r>
              <a:rPr lang="en-US" dirty="0"/>
              <a:t> file by executing the following command (CLI)</a:t>
            </a:r>
          </a:p>
          <a:p>
            <a:pPr lvl="1"/>
            <a:r>
              <a:rPr lang="en-US" dirty="0">
                <a:latin typeface="Cascadia Code" panose="00000509000000000000" pitchFamily="49" charset="0"/>
              </a:rPr>
              <a:t>dotnet new </a:t>
            </a:r>
            <a:r>
              <a:rPr lang="en-US" dirty="0" err="1">
                <a:latin typeface="Cascadia Code" panose="00000509000000000000" pitchFamily="49" charset="0"/>
              </a:rPr>
              <a:t>webconfig</a:t>
            </a:r>
            <a:endParaRPr lang="en-US" dirty="0">
              <a:latin typeface="Cascadia Code" panose="00000509000000000000" pitchFamily="49" charset="0"/>
            </a:endParaRPr>
          </a:p>
          <a:p>
            <a:pPr lvl="1"/>
            <a:endParaRPr lang="en-US" dirty="0">
              <a:latin typeface="Cascadia Code" panose="00000509000000000000" pitchFamily="49" charset="0"/>
            </a:endParaRPr>
          </a:p>
          <a:p>
            <a:r>
              <a:rPr lang="en-US" dirty="0"/>
              <a:t>The configuration will enable the ASP.NET Core Module to be executed in the IIS request pipelines</a:t>
            </a:r>
          </a:p>
        </p:txBody>
      </p:sp>
      <p:pic>
        <p:nvPicPr>
          <p:cNvPr id="5" name="Picture 4">
            <a:extLst>
              <a:ext uri="{FF2B5EF4-FFF2-40B4-BE49-F238E27FC236}">
                <a16:creationId xmlns:a16="http://schemas.microsoft.com/office/drawing/2014/main" id="{AB437886-1EAD-4254-AD23-9259BB8DF8A8}"/>
              </a:ext>
            </a:extLst>
          </p:cNvPr>
          <p:cNvPicPr>
            <a:picLocks noChangeAspect="1"/>
          </p:cNvPicPr>
          <p:nvPr/>
        </p:nvPicPr>
        <p:blipFill>
          <a:blip r:embed="rId2"/>
          <a:stretch>
            <a:fillRect/>
          </a:stretch>
        </p:blipFill>
        <p:spPr>
          <a:xfrm>
            <a:off x="4763090" y="1143000"/>
            <a:ext cx="6833198" cy="4419600"/>
          </a:xfrm>
          <a:prstGeom prst="rect">
            <a:avLst/>
          </a:prstGeom>
          <a:ln>
            <a:solidFill>
              <a:schemeClr val="accent1"/>
            </a:solidFill>
          </a:ln>
        </p:spPr>
      </p:pic>
    </p:spTree>
    <p:extLst>
      <p:ext uri="{BB962C8B-B14F-4D97-AF65-F5344CB8AC3E}">
        <p14:creationId xmlns:p14="http://schemas.microsoft.com/office/powerpoint/2010/main" val="2540815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Which Web Server Should You Use?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49</a:t>
            </a:fld>
            <a:endParaRPr lang="en-US" dirty="0"/>
          </a:p>
        </p:txBody>
      </p:sp>
    </p:spTree>
    <p:extLst>
      <p:ext uri="{BB962C8B-B14F-4D97-AF65-F5344CB8AC3E}">
        <p14:creationId xmlns:p14="http://schemas.microsoft.com/office/powerpoint/2010/main" val="292263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1: Modern Web</a:t>
            </a:r>
          </a:p>
        </p:txBody>
      </p:sp>
      <p:sp>
        <p:nvSpPr>
          <p:cNvPr id="9" name="Text Placeholder 8"/>
          <p:cNvSpPr>
            <a:spLocks noGrp="1"/>
          </p:cNvSpPr>
          <p:nvPr>
            <p:ph type="body" sz="quarter" idx="14"/>
          </p:nvPr>
        </p:nvSpPr>
        <p:spPr/>
        <p:txBody>
          <a:bodyPr/>
          <a:lstStyle/>
          <a:p>
            <a:r>
              <a:rPr lang="en-US" dirty="0"/>
              <a:t>Lesson: What is ASP.NET Core</a:t>
            </a:r>
          </a:p>
        </p:txBody>
      </p:sp>
    </p:spTree>
    <p:extLst>
      <p:ext uri="{BB962C8B-B14F-4D97-AF65-F5344CB8AC3E}">
        <p14:creationId xmlns:p14="http://schemas.microsoft.com/office/powerpoint/2010/main" val="3005323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Choosing Web Servers</a:t>
            </a:r>
          </a:p>
        </p:txBody>
      </p:sp>
      <p:sp>
        <p:nvSpPr>
          <p:cNvPr id="3" name="Slide Number Placeholder 2"/>
          <p:cNvSpPr>
            <a:spLocks noGrp="1"/>
          </p:cNvSpPr>
          <p:nvPr>
            <p:ph type="sldNum" sz="quarter" idx="12"/>
          </p:nvPr>
        </p:nvSpPr>
        <p:spPr/>
        <p:txBody>
          <a:bodyPr/>
          <a:lstStyle/>
          <a:p>
            <a:fld id="{B6A79BA1-012F-44B9-A307-7DF98D767536}" type="slidenum">
              <a:rPr lang="en-US" smtClean="0"/>
              <a:pPr/>
              <a:t>50</a:t>
            </a:fld>
            <a:endParaRPr lang="en-US" dirty="0"/>
          </a:p>
        </p:txBody>
      </p:sp>
      <p:graphicFrame>
        <p:nvGraphicFramePr>
          <p:cNvPr id="28" name="Content Placeholder 5"/>
          <p:cNvGraphicFramePr>
            <a:graphicFrameLocks/>
          </p:cNvGraphicFramePr>
          <p:nvPr>
            <p:extLst>
              <p:ext uri="{D42A27DB-BD31-4B8C-83A1-F6EECF244321}">
                <p14:modId xmlns:p14="http://schemas.microsoft.com/office/powerpoint/2010/main" val="1592781687"/>
              </p:ext>
            </p:extLst>
          </p:nvPr>
        </p:nvGraphicFramePr>
        <p:xfrm>
          <a:off x="457200" y="1404615"/>
          <a:ext cx="10744200" cy="5029200"/>
        </p:xfrm>
        <a:graphic>
          <a:graphicData uri="http://schemas.openxmlformats.org/drawingml/2006/table">
            <a:tbl>
              <a:tblPr firstRow="1" bandRow="1"/>
              <a:tblGrid>
                <a:gridCol w="2686050">
                  <a:extLst>
                    <a:ext uri="{9D8B030D-6E8A-4147-A177-3AD203B41FA5}">
                      <a16:colId xmlns:a16="http://schemas.microsoft.com/office/drawing/2014/main" val="2023235758"/>
                    </a:ext>
                  </a:extLst>
                </a:gridCol>
                <a:gridCol w="2686050">
                  <a:extLst>
                    <a:ext uri="{9D8B030D-6E8A-4147-A177-3AD203B41FA5}">
                      <a16:colId xmlns:a16="http://schemas.microsoft.com/office/drawing/2014/main" val="3582965719"/>
                    </a:ext>
                  </a:extLst>
                </a:gridCol>
                <a:gridCol w="2686050">
                  <a:extLst>
                    <a:ext uri="{9D8B030D-6E8A-4147-A177-3AD203B41FA5}">
                      <a16:colId xmlns:a16="http://schemas.microsoft.com/office/drawing/2014/main" val="404338276"/>
                    </a:ext>
                  </a:extLst>
                </a:gridCol>
                <a:gridCol w="2686050">
                  <a:extLst>
                    <a:ext uri="{9D8B030D-6E8A-4147-A177-3AD203B41FA5}">
                      <a16:colId xmlns:a16="http://schemas.microsoft.com/office/drawing/2014/main" val="2138808441"/>
                    </a:ext>
                  </a:extLst>
                </a:gridCol>
              </a:tblGrid>
              <a:tr h="838200">
                <a:tc>
                  <a:txBody>
                    <a:bodyPr/>
                    <a:lstStyle>
                      <a:lvl1pPr marL="0" algn="l" defTabSz="914354" rtl="0" eaLnBrk="1" latinLnBrk="0" hangingPunct="1">
                        <a:defRPr sz="1900" b="1" kern="1200">
                          <a:solidFill>
                            <a:schemeClr val="bg1"/>
                          </a:solidFill>
                          <a:latin typeface="Segoe UI"/>
                        </a:defRPr>
                      </a:lvl1pPr>
                      <a:lvl2pPr marL="457178" algn="l" defTabSz="914354" rtl="0" eaLnBrk="1" latinLnBrk="0" hangingPunct="1">
                        <a:defRPr sz="1900" b="1" kern="1200">
                          <a:solidFill>
                            <a:schemeClr val="bg1"/>
                          </a:solidFill>
                          <a:latin typeface="Segoe UI"/>
                        </a:defRPr>
                      </a:lvl2pPr>
                      <a:lvl3pPr marL="914354" algn="l" defTabSz="914354" rtl="0" eaLnBrk="1" latinLnBrk="0" hangingPunct="1">
                        <a:defRPr sz="1900" b="1" kern="1200">
                          <a:solidFill>
                            <a:schemeClr val="bg1"/>
                          </a:solidFill>
                          <a:latin typeface="Segoe UI"/>
                        </a:defRPr>
                      </a:lvl3pPr>
                      <a:lvl4pPr marL="1371532" algn="l" defTabSz="914354" rtl="0" eaLnBrk="1" latinLnBrk="0" hangingPunct="1">
                        <a:defRPr sz="1900" b="1" kern="1200">
                          <a:solidFill>
                            <a:schemeClr val="bg1"/>
                          </a:solidFill>
                          <a:latin typeface="Segoe UI"/>
                        </a:defRPr>
                      </a:lvl4pPr>
                      <a:lvl5pPr marL="1828709" algn="l" defTabSz="914354" rtl="0" eaLnBrk="1" latinLnBrk="0" hangingPunct="1">
                        <a:defRPr sz="1900" b="1" kern="1200">
                          <a:solidFill>
                            <a:schemeClr val="bg1"/>
                          </a:solidFill>
                          <a:latin typeface="Segoe UI"/>
                        </a:defRPr>
                      </a:lvl5pPr>
                      <a:lvl6pPr marL="2285886" algn="l" defTabSz="914354" rtl="0" eaLnBrk="1" latinLnBrk="0" hangingPunct="1">
                        <a:defRPr sz="1900" b="1" kern="1200">
                          <a:solidFill>
                            <a:schemeClr val="bg1"/>
                          </a:solidFill>
                          <a:latin typeface="Segoe UI"/>
                        </a:defRPr>
                      </a:lvl6pPr>
                      <a:lvl7pPr marL="2743062" algn="l" defTabSz="914354" rtl="0" eaLnBrk="1" latinLnBrk="0" hangingPunct="1">
                        <a:defRPr sz="1900" b="1" kern="1200">
                          <a:solidFill>
                            <a:schemeClr val="bg1"/>
                          </a:solidFill>
                          <a:latin typeface="Segoe UI"/>
                        </a:defRPr>
                      </a:lvl7pPr>
                      <a:lvl8pPr marL="3200240" algn="l" defTabSz="914354" rtl="0" eaLnBrk="1" latinLnBrk="0" hangingPunct="1">
                        <a:defRPr sz="1900" b="1" kern="1200">
                          <a:solidFill>
                            <a:schemeClr val="bg1"/>
                          </a:solidFill>
                          <a:latin typeface="Segoe UI"/>
                        </a:defRPr>
                      </a:lvl8pPr>
                      <a:lvl9pPr marL="3657418" algn="l" defTabSz="914354" rtl="0" eaLnBrk="1" latinLnBrk="0" hangingPunct="1">
                        <a:defRPr sz="1900" b="1" kern="1200">
                          <a:solidFill>
                            <a:schemeClr val="bg1"/>
                          </a:solidFill>
                          <a:latin typeface="Segoe UI"/>
                        </a:defRPr>
                      </a:lvl9pPr>
                    </a:lstStyle>
                    <a:p>
                      <a:pPr algn="ctr"/>
                      <a:endParaRPr lang="en-US" sz="2000" dirty="0">
                        <a:solidFill>
                          <a:srgbClr val="3F3F3F"/>
                        </a:solidFill>
                      </a:endParaRP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solidFill>
                      <a:srgbClr val="15AEEF"/>
                    </a:solidFill>
                  </a:tcPr>
                </a:tc>
                <a:tc>
                  <a:txBody>
                    <a:bodyPr/>
                    <a:lstStyle>
                      <a:lvl1pPr marL="0" algn="l" defTabSz="914354" rtl="0" eaLnBrk="1" latinLnBrk="0" hangingPunct="1">
                        <a:defRPr sz="1900" b="1" kern="1200">
                          <a:solidFill>
                            <a:schemeClr val="bg1"/>
                          </a:solidFill>
                          <a:latin typeface="Segoe UI"/>
                        </a:defRPr>
                      </a:lvl1pPr>
                      <a:lvl2pPr marL="457178" algn="l" defTabSz="914354" rtl="0" eaLnBrk="1" latinLnBrk="0" hangingPunct="1">
                        <a:defRPr sz="1900" b="1" kern="1200">
                          <a:solidFill>
                            <a:schemeClr val="bg1"/>
                          </a:solidFill>
                          <a:latin typeface="Segoe UI"/>
                        </a:defRPr>
                      </a:lvl2pPr>
                      <a:lvl3pPr marL="914354" algn="l" defTabSz="914354" rtl="0" eaLnBrk="1" latinLnBrk="0" hangingPunct="1">
                        <a:defRPr sz="1900" b="1" kern="1200">
                          <a:solidFill>
                            <a:schemeClr val="bg1"/>
                          </a:solidFill>
                          <a:latin typeface="Segoe UI"/>
                        </a:defRPr>
                      </a:lvl3pPr>
                      <a:lvl4pPr marL="1371532" algn="l" defTabSz="914354" rtl="0" eaLnBrk="1" latinLnBrk="0" hangingPunct="1">
                        <a:defRPr sz="1900" b="1" kern="1200">
                          <a:solidFill>
                            <a:schemeClr val="bg1"/>
                          </a:solidFill>
                          <a:latin typeface="Segoe UI"/>
                        </a:defRPr>
                      </a:lvl4pPr>
                      <a:lvl5pPr marL="1828709" algn="l" defTabSz="914354" rtl="0" eaLnBrk="1" latinLnBrk="0" hangingPunct="1">
                        <a:defRPr sz="1900" b="1" kern="1200">
                          <a:solidFill>
                            <a:schemeClr val="bg1"/>
                          </a:solidFill>
                          <a:latin typeface="Segoe UI"/>
                        </a:defRPr>
                      </a:lvl5pPr>
                      <a:lvl6pPr marL="2285886" algn="l" defTabSz="914354" rtl="0" eaLnBrk="1" latinLnBrk="0" hangingPunct="1">
                        <a:defRPr sz="1900" b="1" kern="1200">
                          <a:solidFill>
                            <a:schemeClr val="bg1"/>
                          </a:solidFill>
                          <a:latin typeface="Segoe UI"/>
                        </a:defRPr>
                      </a:lvl6pPr>
                      <a:lvl7pPr marL="2743062" algn="l" defTabSz="914354" rtl="0" eaLnBrk="1" latinLnBrk="0" hangingPunct="1">
                        <a:defRPr sz="1900" b="1" kern="1200">
                          <a:solidFill>
                            <a:schemeClr val="bg1"/>
                          </a:solidFill>
                          <a:latin typeface="Segoe UI"/>
                        </a:defRPr>
                      </a:lvl7pPr>
                      <a:lvl8pPr marL="3200240" algn="l" defTabSz="914354" rtl="0" eaLnBrk="1" latinLnBrk="0" hangingPunct="1">
                        <a:defRPr sz="1900" b="1" kern="1200">
                          <a:solidFill>
                            <a:schemeClr val="bg1"/>
                          </a:solidFill>
                          <a:latin typeface="Segoe UI"/>
                        </a:defRPr>
                      </a:lvl8pPr>
                      <a:lvl9pPr marL="3657418" algn="l" defTabSz="914354" rtl="0" eaLnBrk="1" latinLnBrk="0" hangingPunct="1">
                        <a:defRPr sz="1900" b="1" kern="1200">
                          <a:solidFill>
                            <a:schemeClr val="bg1"/>
                          </a:solidFill>
                          <a:latin typeface="Segoe UI"/>
                        </a:defRPr>
                      </a:lvl9pPr>
                    </a:lstStyle>
                    <a:p>
                      <a:pPr algn="ctr"/>
                      <a:r>
                        <a:rPr lang="en-US" sz="2000" dirty="0">
                          <a:solidFill>
                            <a:srgbClr val="3F3F3F"/>
                          </a:solidFill>
                        </a:rPr>
                        <a:t>Windows</a:t>
                      </a: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a:txBody>
                    <a:bodyPr/>
                    <a:lstStyle>
                      <a:lvl1pPr marL="0" algn="l" defTabSz="914354" rtl="0" eaLnBrk="1" latinLnBrk="0" hangingPunct="1">
                        <a:defRPr sz="1900" b="1" kern="1200">
                          <a:solidFill>
                            <a:schemeClr val="bg1"/>
                          </a:solidFill>
                          <a:latin typeface="Segoe UI"/>
                        </a:defRPr>
                      </a:lvl1pPr>
                      <a:lvl2pPr marL="457178" algn="l" defTabSz="914354" rtl="0" eaLnBrk="1" latinLnBrk="0" hangingPunct="1">
                        <a:defRPr sz="1900" b="1" kern="1200">
                          <a:solidFill>
                            <a:schemeClr val="bg1"/>
                          </a:solidFill>
                          <a:latin typeface="Segoe UI"/>
                        </a:defRPr>
                      </a:lvl2pPr>
                      <a:lvl3pPr marL="914354" algn="l" defTabSz="914354" rtl="0" eaLnBrk="1" latinLnBrk="0" hangingPunct="1">
                        <a:defRPr sz="1900" b="1" kern="1200">
                          <a:solidFill>
                            <a:schemeClr val="bg1"/>
                          </a:solidFill>
                          <a:latin typeface="Segoe UI"/>
                        </a:defRPr>
                      </a:lvl3pPr>
                      <a:lvl4pPr marL="1371532" algn="l" defTabSz="914354" rtl="0" eaLnBrk="1" latinLnBrk="0" hangingPunct="1">
                        <a:defRPr sz="1900" b="1" kern="1200">
                          <a:solidFill>
                            <a:schemeClr val="bg1"/>
                          </a:solidFill>
                          <a:latin typeface="Segoe UI"/>
                        </a:defRPr>
                      </a:lvl4pPr>
                      <a:lvl5pPr marL="1828709" algn="l" defTabSz="914354" rtl="0" eaLnBrk="1" latinLnBrk="0" hangingPunct="1">
                        <a:defRPr sz="1900" b="1" kern="1200">
                          <a:solidFill>
                            <a:schemeClr val="bg1"/>
                          </a:solidFill>
                          <a:latin typeface="Segoe UI"/>
                        </a:defRPr>
                      </a:lvl5pPr>
                      <a:lvl6pPr marL="2285886" algn="l" defTabSz="914354" rtl="0" eaLnBrk="1" latinLnBrk="0" hangingPunct="1">
                        <a:defRPr sz="1900" b="1" kern="1200">
                          <a:solidFill>
                            <a:schemeClr val="bg1"/>
                          </a:solidFill>
                          <a:latin typeface="Segoe UI"/>
                        </a:defRPr>
                      </a:lvl6pPr>
                      <a:lvl7pPr marL="2743062" algn="l" defTabSz="914354" rtl="0" eaLnBrk="1" latinLnBrk="0" hangingPunct="1">
                        <a:defRPr sz="1900" b="1" kern="1200">
                          <a:solidFill>
                            <a:schemeClr val="bg1"/>
                          </a:solidFill>
                          <a:latin typeface="Segoe UI"/>
                        </a:defRPr>
                      </a:lvl7pPr>
                      <a:lvl8pPr marL="3200240" algn="l" defTabSz="914354" rtl="0" eaLnBrk="1" latinLnBrk="0" hangingPunct="1">
                        <a:defRPr sz="1900" b="1" kern="1200">
                          <a:solidFill>
                            <a:schemeClr val="bg1"/>
                          </a:solidFill>
                          <a:latin typeface="Segoe UI"/>
                        </a:defRPr>
                      </a:lvl8pPr>
                      <a:lvl9pPr marL="3657418" algn="l" defTabSz="914354" rtl="0" eaLnBrk="1" latinLnBrk="0" hangingPunct="1">
                        <a:defRPr sz="1900" b="1" kern="1200">
                          <a:solidFill>
                            <a:schemeClr val="bg1"/>
                          </a:solidFill>
                          <a:latin typeface="Segoe UI"/>
                        </a:defRPr>
                      </a:lvl9pPr>
                    </a:lstStyle>
                    <a:p>
                      <a:pPr algn="ctr"/>
                      <a:r>
                        <a:rPr lang="en-US" sz="2000" dirty="0">
                          <a:solidFill>
                            <a:srgbClr val="3F3F3F"/>
                          </a:solidFill>
                        </a:rPr>
                        <a:t>Linux/OSX</a:t>
                      </a: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solidFill>
                      <a:srgbClr val="15AEEF"/>
                    </a:solidFill>
                  </a:tcPr>
                </a:tc>
                <a:tc>
                  <a:txBody>
                    <a:bodyPr/>
                    <a:lstStyle>
                      <a:lvl1pPr marL="0" algn="l" defTabSz="914354" rtl="0" eaLnBrk="1" latinLnBrk="0" hangingPunct="1">
                        <a:defRPr sz="1900" b="1" kern="1200">
                          <a:solidFill>
                            <a:schemeClr val="bg1"/>
                          </a:solidFill>
                          <a:latin typeface="Segoe UI"/>
                        </a:defRPr>
                      </a:lvl1pPr>
                      <a:lvl2pPr marL="457178" algn="l" defTabSz="914354" rtl="0" eaLnBrk="1" latinLnBrk="0" hangingPunct="1">
                        <a:defRPr sz="1900" b="1" kern="1200">
                          <a:solidFill>
                            <a:schemeClr val="bg1"/>
                          </a:solidFill>
                          <a:latin typeface="Segoe UI"/>
                        </a:defRPr>
                      </a:lvl2pPr>
                      <a:lvl3pPr marL="914354" algn="l" defTabSz="914354" rtl="0" eaLnBrk="1" latinLnBrk="0" hangingPunct="1">
                        <a:defRPr sz="1900" b="1" kern="1200">
                          <a:solidFill>
                            <a:schemeClr val="bg1"/>
                          </a:solidFill>
                          <a:latin typeface="Segoe UI"/>
                        </a:defRPr>
                      </a:lvl3pPr>
                      <a:lvl4pPr marL="1371532" algn="l" defTabSz="914354" rtl="0" eaLnBrk="1" latinLnBrk="0" hangingPunct="1">
                        <a:defRPr sz="1900" b="1" kern="1200">
                          <a:solidFill>
                            <a:schemeClr val="bg1"/>
                          </a:solidFill>
                          <a:latin typeface="Segoe UI"/>
                        </a:defRPr>
                      </a:lvl4pPr>
                      <a:lvl5pPr marL="1828709" algn="l" defTabSz="914354" rtl="0" eaLnBrk="1" latinLnBrk="0" hangingPunct="1">
                        <a:defRPr sz="1900" b="1" kern="1200">
                          <a:solidFill>
                            <a:schemeClr val="bg1"/>
                          </a:solidFill>
                          <a:latin typeface="Segoe UI"/>
                        </a:defRPr>
                      </a:lvl5pPr>
                      <a:lvl6pPr marL="2285886" algn="l" defTabSz="914354" rtl="0" eaLnBrk="1" latinLnBrk="0" hangingPunct="1">
                        <a:defRPr sz="1900" b="1" kern="1200">
                          <a:solidFill>
                            <a:schemeClr val="bg1"/>
                          </a:solidFill>
                          <a:latin typeface="Segoe UI"/>
                        </a:defRPr>
                      </a:lvl6pPr>
                      <a:lvl7pPr marL="2743062" algn="l" defTabSz="914354" rtl="0" eaLnBrk="1" latinLnBrk="0" hangingPunct="1">
                        <a:defRPr sz="1900" b="1" kern="1200">
                          <a:solidFill>
                            <a:schemeClr val="bg1"/>
                          </a:solidFill>
                          <a:latin typeface="Segoe UI"/>
                        </a:defRPr>
                      </a:lvl7pPr>
                      <a:lvl8pPr marL="3200240" algn="l" defTabSz="914354" rtl="0" eaLnBrk="1" latinLnBrk="0" hangingPunct="1">
                        <a:defRPr sz="1900" b="1" kern="1200">
                          <a:solidFill>
                            <a:schemeClr val="bg1"/>
                          </a:solidFill>
                          <a:latin typeface="Segoe UI"/>
                        </a:defRPr>
                      </a:lvl8pPr>
                      <a:lvl9pPr marL="3657418" algn="l" defTabSz="914354" rtl="0" eaLnBrk="1" latinLnBrk="0" hangingPunct="1">
                        <a:defRPr sz="1900" b="1" kern="1200">
                          <a:solidFill>
                            <a:schemeClr val="bg1"/>
                          </a:solidFill>
                          <a:latin typeface="Segoe UI"/>
                        </a:defRPr>
                      </a:lvl9pPr>
                    </a:lstStyle>
                    <a:p>
                      <a:pPr algn="ctr"/>
                      <a:r>
                        <a:rPr lang="en-US" sz="2000" dirty="0">
                          <a:solidFill>
                            <a:srgbClr val="3F3F3F"/>
                          </a:solidFill>
                        </a:rPr>
                        <a:t>Development-Ready</a:t>
                      </a: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solidFill>
                      <a:srgbClr val="15AEEF"/>
                    </a:solidFill>
                  </a:tcPr>
                </a:tc>
                <a:extLst>
                  <a:ext uri="{0D108BD9-81ED-4DB2-BD59-A6C34878D82A}">
                    <a16:rowId xmlns:a16="http://schemas.microsoft.com/office/drawing/2014/main" val="1018176953"/>
                  </a:ext>
                </a:extLst>
              </a:tr>
              <a:tr h="838200">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r>
                        <a:rPr lang="en-US" sz="2000" dirty="0">
                          <a:solidFill>
                            <a:srgbClr val="3F3F3F"/>
                          </a:solidFill>
                        </a:rPr>
                        <a:t>IIS</a:t>
                      </a: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round/>
                      <a:headEnd type="none" w="med" len="med"/>
                      <a:tailEnd type="none" w="med" len="me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34497378"/>
                  </a:ext>
                </a:extLst>
              </a:tr>
              <a:tr h="838200">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r>
                        <a:rPr lang="en-US" sz="2000" dirty="0">
                          <a:solidFill>
                            <a:srgbClr val="3F3F3F"/>
                          </a:solidFill>
                        </a:rPr>
                        <a:t>IIS Express</a:t>
                      </a: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round/>
                      <a:headEnd type="none" w="med" len="med"/>
                      <a:tailEnd type="none" w="med" len="me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58097583"/>
                  </a:ext>
                </a:extLst>
              </a:tr>
              <a:tr h="838200">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r>
                        <a:rPr lang="en-US" sz="2000" dirty="0">
                          <a:solidFill>
                            <a:srgbClr val="3F3F3F"/>
                          </a:solidFill>
                        </a:rPr>
                        <a:t>HTTP.sys</a:t>
                      </a: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round/>
                      <a:headEnd type="none" w="med" len="med"/>
                      <a:tailEnd type="none" w="med" len="me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23914741"/>
                  </a:ext>
                </a:extLst>
              </a:tr>
              <a:tr h="838200">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r>
                        <a:rPr lang="en-US" sz="2000" dirty="0">
                          <a:solidFill>
                            <a:srgbClr val="3F3F3F"/>
                          </a:solidFill>
                        </a:rPr>
                        <a:t>Kestrel</a:t>
                      </a: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round/>
                      <a:headEnd type="none" w="med" len="med"/>
                      <a:tailEnd type="none" w="med" len="me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900" kern="1200">
                          <a:solidFill>
                            <a:schemeClr val="tx1"/>
                          </a:solidFill>
                          <a:latin typeface="Segoe UI"/>
                        </a:defRPr>
                      </a:lvl1pPr>
                      <a:lvl2pPr marL="457178" algn="l" defTabSz="914354" rtl="0" eaLnBrk="1" latinLnBrk="0" hangingPunct="1">
                        <a:defRPr sz="1900" kern="1200">
                          <a:solidFill>
                            <a:schemeClr val="tx1"/>
                          </a:solidFill>
                          <a:latin typeface="Segoe UI"/>
                        </a:defRPr>
                      </a:lvl2pPr>
                      <a:lvl3pPr marL="914354" algn="l" defTabSz="914354" rtl="0" eaLnBrk="1" latinLnBrk="0" hangingPunct="1">
                        <a:defRPr sz="1900" kern="1200">
                          <a:solidFill>
                            <a:schemeClr val="tx1"/>
                          </a:solidFill>
                          <a:latin typeface="Segoe UI"/>
                        </a:defRPr>
                      </a:lvl3pPr>
                      <a:lvl4pPr marL="1371532" algn="l" defTabSz="914354" rtl="0" eaLnBrk="1" latinLnBrk="0" hangingPunct="1">
                        <a:defRPr sz="1900" kern="1200">
                          <a:solidFill>
                            <a:schemeClr val="tx1"/>
                          </a:solidFill>
                          <a:latin typeface="Segoe UI"/>
                        </a:defRPr>
                      </a:lvl4pPr>
                      <a:lvl5pPr marL="1828709" algn="l" defTabSz="914354" rtl="0" eaLnBrk="1" latinLnBrk="0" hangingPunct="1">
                        <a:defRPr sz="1900" kern="1200">
                          <a:solidFill>
                            <a:schemeClr val="tx1"/>
                          </a:solidFill>
                          <a:latin typeface="Segoe UI"/>
                        </a:defRPr>
                      </a:lvl5pPr>
                      <a:lvl6pPr marL="2285886" algn="l" defTabSz="914354" rtl="0" eaLnBrk="1" latinLnBrk="0" hangingPunct="1">
                        <a:defRPr sz="1900" kern="1200">
                          <a:solidFill>
                            <a:schemeClr val="tx1"/>
                          </a:solidFill>
                          <a:latin typeface="Segoe UI"/>
                        </a:defRPr>
                      </a:lvl6pPr>
                      <a:lvl7pPr marL="2743062" algn="l" defTabSz="914354" rtl="0" eaLnBrk="1" latinLnBrk="0" hangingPunct="1">
                        <a:defRPr sz="1900" kern="1200">
                          <a:solidFill>
                            <a:schemeClr val="tx1"/>
                          </a:solidFill>
                          <a:latin typeface="Segoe UI"/>
                        </a:defRPr>
                      </a:lvl7pPr>
                      <a:lvl8pPr marL="3200240" algn="l" defTabSz="914354" rtl="0" eaLnBrk="1" latinLnBrk="0" hangingPunct="1">
                        <a:defRPr sz="1900" kern="1200">
                          <a:solidFill>
                            <a:schemeClr val="tx1"/>
                          </a:solidFill>
                          <a:latin typeface="Segoe UI"/>
                        </a:defRPr>
                      </a:lvl8pPr>
                      <a:lvl9pPr marL="3657418" algn="l" defTabSz="914354" rtl="0" eaLnBrk="1" latinLnBrk="0" hangingPunct="1">
                        <a:defRPr sz="1900" kern="1200">
                          <a:solidFill>
                            <a:schemeClr val="tx1"/>
                          </a:solidFill>
                          <a:latin typeface="Segoe UI"/>
                        </a:defRPr>
                      </a:lvl9pPr>
                    </a:lstStyle>
                    <a:p>
                      <a:endParaRPr lang="en-US" sz="2000" dirty="0">
                        <a:solidFill>
                          <a:srgbClr val="3F3F3F"/>
                        </a:solidFill>
                      </a:endParaRP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2962273"/>
                  </a:ext>
                </a:extLst>
              </a:tr>
              <a:tr h="838200">
                <a:tc>
                  <a:txBody>
                    <a:bodyPr/>
                    <a:lstStyle/>
                    <a:p>
                      <a:r>
                        <a:rPr lang="en-US" sz="2000" dirty="0">
                          <a:solidFill>
                            <a:srgbClr val="3F3F3F"/>
                          </a:solidFill>
                        </a:rPr>
                        <a:t>Apache/Nginx</a:t>
                      </a:r>
                    </a:p>
                  </a:txBody>
                  <a:tcPr anchor="ctr">
                    <a:lnL w="9525" cap="flat" cmpd="sng" algn="ctr">
                      <a:solidFill>
                        <a:srgbClr val="15AEEF">
                          <a:shade val="95000"/>
                          <a:satMod val="105000"/>
                        </a:srgbClr>
                      </a:solidFill>
                      <a:prstDash val="solid"/>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round/>
                      <a:headEnd type="none" w="med" len="med"/>
                      <a:tailEnd type="none" w="med" len="me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p>
                      <a:endParaRPr lang="en-US" sz="2000" dirty="0">
                        <a:solidFill>
                          <a:srgbClr val="3F3F3F"/>
                        </a:solidFill>
                      </a:endParaRPr>
                    </a:p>
                  </a:txBody>
                  <a:tcPr anchor="ctr">
                    <a:lnL>
                      <a:noFill/>
                    </a:lnL>
                    <a:lnR>
                      <a:noFill/>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tc>
                  <a:txBody>
                    <a:bodyPr/>
                    <a:lstStyle/>
                    <a:p>
                      <a:endParaRPr lang="en-US" sz="2000" dirty="0">
                        <a:solidFill>
                          <a:srgbClr val="3F3F3F"/>
                        </a:solidFill>
                      </a:endParaRPr>
                    </a:p>
                  </a:txBody>
                  <a:tcPr anchor="ctr">
                    <a:lnL>
                      <a:noFill/>
                    </a:lnL>
                    <a:lnR w="9525" cap="flat" cmpd="sng" algn="ctr">
                      <a:solidFill>
                        <a:srgbClr val="15AEEF">
                          <a:shade val="95000"/>
                          <a:satMod val="105000"/>
                        </a:srgbClr>
                      </a:solidFill>
                      <a:prstDash val="solid"/>
                    </a:lnR>
                    <a:lnT w="9525" cap="flat" cmpd="sng" algn="ctr">
                      <a:solidFill>
                        <a:srgbClr val="15AEEF">
                          <a:shade val="95000"/>
                          <a:satMod val="105000"/>
                        </a:srgbClr>
                      </a:solidFill>
                      <a:prstDash val="solid"/>
                    </a:lnT>
                    <a:lnB w="9525" cap="flat" cmpd="sng" algn="ctr">
                      <a:solidFill>
                        <a:srgbClr val="15AEEF">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78658581"/>
                  </a:ext>
                </a:extLst>
              </a:tr>
            </a:tbl>
          </a:graphicData>
        </a:graphic>
      </p:graphicFrame>
      <p:pic>
        <p:nvPicPr>
          <p:cNvPr id="29" name="Picture 28"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4908454"/>
            <a:ext cx="533400" cy="533400"/>
          </a:xfrm>
          <a:prstGeom prst="rect">
            <a:avLst/>
          </a:prstGeom>
        </p:spPr>
      </p:pic>
      <p:pic>
        <p:nvPicPr>
          <p:cNvPr id="30" name="Picture 29"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375" y="5759417"/>
            <a:ext cx="533400" cy="533400"/>
          </a:xfrm>
          <a:prstGeom prst="rect">
            <a:avLst/>
          </a:prstGeom>
        </p:spPr>
      </p:pic>
      <p:pic>
        <p:nvPicPr>
          <p:cNvPr id="31" name="Picture 30"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685" y="4063266"/>
            <a:ext cx="533400" cy="533400"/>
          </a:xfrm>
          <a:prstGeom prst="rect">
            <a:avLst/>
          </a:prstGeom>
        </p:spPr>
      </p:pic>
      <p:pic>
        <p:nvPicPr>
          <p:cNvPr id="32" name="Picture 31"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5372" y="4917830"/>
            <a:ext cx="533400" cy="533400"/>
          </a:xfrm>
          <a:prstGeom prst="rect">
            <a:avLst/>
          </a:prstGeom>
        </p:spPr>
      </p:pic>
      <p:pic>
        <p:nvPicPr>
          <p:cNvPr id="33" name="Picture 32"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4063266"/>
            <a:ext cx="533400" cy="533400"/>
          </a:xfrm>
          <a:prstGeom prst="rect">
            <a:avLst/>
          </a:prstGeom>
        </p:spPr>
      </p:pic>
      <p:pic>
        <p:nvPicPr>
          <p:cNvPr id="34" name="Picture 33"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759417"/>
            <a:ext cx="533400" cy="533400"/>
          </a:xfrm>
          <a:prstGeom prst="rect">
            <a:avLst/>
          </a:prstGeom>
        </p:spPr>
      </p:pic>
      <p:pic>
        <p:nvPicPr>
          <p:cNvPr id="35" name="Picture 34"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5372" y="3214342"/>
            <a:ext cx="533400" cy="533400"/>
          </a:xfrm>
          <a:prstGeom prst="rect">
            <a:avLst/>
          </a:prstGeom>
        </p:spPr>
      </p:pic>
      <p:pic>
        <p:nvPicPr>
          <p:cNvPr id="36" name="Picture 35"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186" y="4908454"/>
            <a:ext cx="533400" cy="533400"/>
          </a:xfrm>
          <a:prstGeom prst="rect">
            <a:avLst/>
          </a:prstGeom>
        </p:spPr>
      </p:pic>
      <p:pic>
        <p:nvPicPr>
          <p:cNvPr id="37" name="Picture 36"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218078"/>
            <a:ext cx="533400" cy="533400"/>
          </a:xfrm>
          <a:prstGeom prst="rect">
            <a:avLst/>
          </a:prstGeom>
        </p:spPr>
      </p:pic>
      <p:pic>
        <p:nvPicPr>
          <p:cNvPr id="38" name="Picture 37" descr="Tick by ZaWertun - clip art, clipart, ti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367115"/>
            <a:ext cx="533400" cy="533400"/>
          </a:xfrm>
          <a:prstGeom prst="rect">
            <a:avLst/>
          </a:prstGeom>
        </p:spPr>
      </p:pic>
    </p:spTree>
    <p:extLst>
      <p:ext uri="{BB962C8B-B14F-4D97-AF65-F5344CB8AC3E}">
        <p14:creationId xmlns:p14="http://schemas.microsoft.com/office/powerpoint/2010/main" val="2931857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0DB45E-361B-45A0-A7B8-2353B4785326}"/>
              </a:ext>
            </a:extLst>
          </p:cNvPr>
          <p:cNvSpPr>
            <a:spLocks noGrp="1"/>
          </p:cNvSpPr>
          <p:nvPr>
            <p:ph type="body" sz="quarter" idx="13"/>
          </p:nvPr>
        </p:nvSpPr>
        <p:spPr/>
        <p:txBody>
          <a:bodyPr/>
          <a:lstStyle/>
          <a:p>
            <a:r>
              <a:rPr lang="en-US" dirty="0"/>
              <a:t>Demo: Kestrel &amp; HTTP.sys hosting</a:t>
            </a:r>
          </a:p>
        </p:txBody>
      </p:sp>
    </p:spTree>
    <p:extLst>
      <p:ext uri="{BB962C8B-B14F-4D97-AF65-F5344CB8AC3E}">
        <p14:creationId xmlns:p14="http://schemas.microsoft.com/office/powerpoint/2010/main" val="981246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IIS Hosting</a:t>
            </a:r>
          </a:p>
        </p:txBody>
      </p:sp>
    </p:spTree>
    <p:extLst>
      <p:ext uri="{BB962C8B-B14F-4D97-AF65-F5344CB8AC3E}">
        <p14:creationId xmlns:p14="http://schemas.microsoft.com/office/powerpoint/2010/main" val="4232508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C6C83-5697-4C1C-9CFE-B182214BB255}"/>
              </a:ext>
            </a:extLst>
          </p:cNvPr>
          <p:cNvSpPr>
            <a:spLocks noGrp="1"/>
          </p:cNvSpPr>
          <p:nvPr>
            <p:ph type="title"/>
          </p:nvPr>
        </p:nvSpPr>
        <p:spPr/>
        <p:txBody>
          <a:bodyPr/>
          <a:lstStyle/>
          <a:p>
            <a:r>
              <a:rPr lang="en-US" dirty="0"/>
              <a:t>Publish to IIS</a:t>
            </a:r>
          </a:p>
        </p:txBody>
      </p:sp>
      <p:pic>
        <p:nvPicPr>
          <p:cNvPr id="7" name="Picture 6">
            <a:extLst>
              <a:ext uri="{FF2B5EF4-FFF2-40B4-BE49-F238E27FC236}">
                <a16:creationId xmlns:a16="http://schemas.microsoft.com/office/drawing/2014/main" id="{1FCF3DA1-4C99-4A79-8C84-EAB11DFB3027}"/>
              </a:ext>
            </a:extLst>
          </p:cNvPr>
          <p:cNvPicPr>
            <a:picLocks noChangeAspect="1"/>
          </p:cNvPicPr>
          <p:nvPr/>
        </p:nvPicPr>
        <p:blipFill>
          <a:blip r:embed="rId2"/>
          <a:stretch>
            <a:fillRect/>
          </a:stretch>
        </p:blipFill>
        <p:spPr>
          <a:xfrm>
            <a:off x="301752" y="1143000"/>
            <a:ext cx="2876571" cy="2657494"/>
          </a:xfrm>
          <a:prstGeom prst="rect">
            <a:avLst/>
          </a:prstGeom>
        </p:spPr>
      </p:pic>
      <p:pic>
        <p:nvPicPr>
          <p:cNvPr id="8" name="Picture 7">
            <a:extLst>
              <a:ext uri="{FF2B5EF4-FFF2-40B4-BE49-F238E27FC236}">
                <a16:creationId xmlns:a16="http://schemas.microsoft.com/office/drawing/2014/main" id="{5A9D295D-4FB2-48A4-A3EC-1116994514E4}"/>
              </a:ext>
            </a:extLst>
          </p:cNvPr>
          <p:cNvPicPr>
            <a:picLocks noChangeAspect="1"/>
          </p:cNvPicPr>
          <p:nvPr/>
        </p:nvPicPr>
        <p:blipFill>
          <a:blip r:embed="rId3"/>
          <a:stretch>
            <a:fillRect/>
          </a:stretch>
        </p:blipFill>
        <p:spPr>
          <a:xfrm>
            <a:off x="4495800" y="762000"/>
            <a:ext cx="6553200" cy="5545016"/>
          </a:xfrm>
          <a:prstGeom prst="rect">
            <a:avLst/>
          </a:prstGeom>
        </p:spPr>
      </p:pic>
    </p:spTree>
    <p:extLst>
      <p:ext uri="{BB962C8B-B14F-4D97-AF65-F5344CB8AC3E}">
        <p14:creationId xmlns:p14="http://schemas.microsoft.com/office/powerpoint/2010/main" val="3538081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3: ASP.NET Core</a:t>
            </a:r>
          </a:p>
        </p:txBody>
      </p:sp>
      <p:sp>
        <p:nvSpPr>
          <p:cNvPr id="9" name="Text Placeholder 8"/>
          <p:cNvSpPr>
            <a:spLocks noGrp="1"/>
          </p:cNvSpPr>
          <p:nvPr>
            <p:ph type="body" sz="quarter" idx="14"/>
          </p:nvPr>
        </p:nvSpPr>
        <p:spPr/>
        <p:txBody>
          <a:bodyPr/>
          <a:lstStyle/>
          <a:p>
            <a:r>
              <a:rPr lang="en-US" dirty="0"/>
              <a:t>Lesson: Working Environments</a:t>
            </a:r>
          </a:p>
        </p:txBody>
      </p:sp>
    </p:spTree>
    <p:extLst>
      <p:ext uri="{BB962C8B-B14F-4D97-AF65-F5344CB8AC3E}">
        <p14:creationId xmlns:p14="http://schemas.microsoft.com/office/powerpoint/2010/main" val="1590186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Environments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55</a:t>
            </a:fld>
            <a:endParaRPr lang="en-US" dirty="0"/>
          </a:p>
        </p:txBody>
      </p:sp>
      <p:sp>
        <p:nvSpPr>
          <p:cNvPr id="3" name="Content Placeholder 2"/>
          <p:cNvSpPr>
            <a:spLocks noGrp="1"/>
          </p:cNvSpPr>
          <p:nvPr>
            <p:ph type="body" sz="quarter" idx="13"/>
          </p:nvPr>
        </p:nvSpPr>
        <p:spPr/>
        <p:txBody>
          <a:bodyPr/>
          <a:lstStyle/>
          <a:p>
            <a:r>
              <a:rPr lang="en-US" dirty="0"/>
              <a:t>Working Environments</a:t>
            </a:r>
          </a:p>
          <a:p>
            <a:pPr lvl="1"/>
            <a:r>
              <a:rPr lang="en-US" dirty="0"/>
              <a:t>Development</a:t>
            </a:r>
          </a:p>
          <a:p>
            <a:pPr lvl="1"/>
            <a:r>
              <a:rPr lang="en-US" dirty="0"/>
              <a:t>Test</a:t>
            </a:r>
          </a:p>
          <a:p>
            <a:pPr lvl="1"/>
            <a:r>
              <a:rPr lang="en-US" dirty="0"/>
              <a:t>Staging</a:t>
            </a:r>
          </a:p>
          <a:p>
            <a:pPr lvl="1"/>
            <a:r>
              <a:rPr lang="en-US" dirty="0"/>
              <a:t>Production</a:t>
            </a:r>
          </a:p>
          <a:p>
            <a:r>
              <a:rPr lang="en-US" dirty="0"/>
              <a:t>Startup Conventions</a:t>
            </a:r>
          </a:p>
          <a:p>
            <a:pPr lvl="1"/>
            <a:r>
              <a:rPr lang="en-US" dirty="0"/>
              <a:t>Startup </a:t>
            </a:r>
            <a:r>
              <a:rPr lang="en-US" dirty="0">
                <a:sym typeface="Wingdings" panose="05000000000000000000" pitchFamily="2" charset="2"/>
              </a:rPr>
              <a:t> </a:t>
            </a:r>
            <a:r>
              <a:rPr lang="en-US" dirty="0"/>
              <a:t>Startup{EnvironmentName} – for example, </a:t>
            </a:r>
            <a:r>
              <a:rPr lang="en-US" i="1" dirty="0"/>
              <a:t>StartupDevelopment</a:t>
            </a:r>
          </a:p>
          <a:p>
            <a:pPr lvl="1"/>
            <a:r>
              <a:rPr lang="en-US" dirty="0"/>
              <a:t>ConfigureServices( ) </a:t>
            </a:r>
            <a:r>
              <a:rPr lang="en-US" dirty="0">
                <a:sym typeface="Wingdings" panose="05000000000000000000" pitchFamily="2" charset="2"/>
              </a:rPr>
              <a:t> Configure[Environment]Services( )</a:t>
            </a:r>
          </a:p>
          <a:p>
            <a:pPr lvl="1"/>
            <a:r>
              <a:rPr lang="en-US" dirty="0">
                <a:sym typeface="Wingdings" panose="05000000000000000000" pitchFamily="2" charset="2"/>
              </a:rPr>
              <a:t>Configure( )  Configure[Environment]( ) </a:t>
            </a:r>
            <a:endParaRPr lang="en-US" dirty="0"/>
          </a:p>
          <a:p>
            <a:r>
              <a:rPr lang="en-US" dirty="0"/>
              <a:t>Applies to Microsoft Azure as well through App Settings in Azure Portal</a:t>
            </a:r>
          </a:p>
        </p:txBody>
      </p:sp>
    </p:spTree>
    <p:extLst>
      <p:ext uri="{BB962C8B-B14F-4D97-AF65-F5344CB8AC3E}">
        <p14:creationId xmlns:p14="http://schemas.microsoft.com/office/powerpoint/2010/main" val="2864466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1B21-0338-4F45-B294-E2A567744B95}"/>
              </a:ext>
            </a:extLst>
          </p:cNvPr>
          <p:cNvSpPr>
            <a:spLocks noGrp="1"/>
          </p:cNvSpPr>
          <p:nvPr>
            <p:ph type="title"/>
          </p:nvPr>
        </p:nvSpPr>
        <p:spPr/>
        <p:txBody>
          <a:bodyPr/>
          <a:lstStyle/>
          <a:p>
            <a:r>
              <a:rPr lang="en-US" dirty="0"/>
              <a:t>ASP.NET Core Environments</a:t>
            </a:r>
          </a:p>
        </p:txBody>
      </p:sp>
      <p:sp>
        <p:nvSpPr>
          <p:cNvPr id="3" name="Slide Number Placeholder 2">
            <a:extLst>
              <a:ext uri="{FF2B5EF4-FFF2-40B4-BE49-F238E27FC236}">
                <a16:creationId xmlns:a16="http://schemas.microsoft.com/office/drawing/2014/main" id="{FDE51239-2DDA-405E-94D2-62480442574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56</a:t>
            </a:fld>
            <a:endParaRPr lang="en-US" sz="1800" kern="0" dirty="0">
              <a:solidFill>
                <a:sysClr val="windowText" lastClr="000000"/>
              </a:solidFill>
            </a:endParaRPr>
          </a:p>
        </p:txBody>
      </p:sp>
      <p:sp>
        <p:nvSpPr>
          <p:cNvPr id="6" name="Text Placeholder 5">
            <a:extLst>
              <a:ext uri="{FF2B5EF4-FFF2-40B4-BE49-F238E27FC236}">
                <a16:creationId xmlns:a16="http://schemas.microsoft.com/office/drawing/2014/main" id="{8BF1B94B-7072-43F1-B462-6EAFADA84A84}"/>
              </a:ext>
            </a:extLst>
          </p:cNvPr>
          <p:cNvSpPr>
            <a:spLocks noGrp="1"/>
          </p:cNvSpPr>
          <p:nvPr>
            <p:ph type="body" sz="quarter" idx="13"/>
          </p:nvPr>
        </p:nvSpPr>
        <p:spPr/>
        <p:txBody>
          <a:bodyPr/>
          <a:lstStyle/>
          <a:p>
            <a:r>
              <a:rPr lang="en-US" dirty="0"/>
              <a:t>ASP.NET Core configures app behavior based on the runtime environment using an environment variable.</a:t>
            </a:r>
          </a:p>
          <a:p>
            <a:r>
              <a:rPr lang="en-US" dirty="0"/>
              <a:t>ASP.NET Core reads the environment variable </a:t>
            </a:r>
            <a:r>
              <a:rPr lang="en-US" dirty="0">
                <a:latin typeface="Cascadia Code" panose="00000509000000000000" pitchFamily="49" charset="0"/>
              </a:rPr>
              <a:t>ASPNETCORE_ENVIRONMENT </a:t>
            </a:r>
            <a:r>
              <a:rPr lang="en-US" dirty="0"/>
              <a:t>at app startup and stores the value in </a:t>
            </a:r>
            <a:r>
              <a:rPr lang="en-US" dirty="0" err="1">
                <a:latin typeface="Cascadia Code" panose="00000509000000000000" pitchFamily="49" charset="0"/>
              </a:rPr>
              <a:t>IWebHostEnvironment.EnvironmentName</a:t>
            </a:r>
            <a:endParaRPr lang="en-US" dirty="0">
              <a:latin typeface="Cascadia Code" panose="00000509000000000000" pitchFamily="49" charset="0"/>
            </a:endParaRPr>
          </a:p>
          <a:p>
            <a:r>
              <a:rPr lang="en-US" dirty="0">
                <a:latin typeface="Cascadia Code" panose="00000509000000000000" pitchFamily="49" charset="0"/>
              </a:rPr>
              <a:t>ASPNETCORE_ENVIRONMENT</a:t>
            </a:r>
            <a:r>
              <a:rPr lang="en-US" dirty="0"/>
              <a:t> can be set to any value, but three values are provided by the framework:</a:t>
            </a:r>
          </a:p>
          <a:p>
            <a:pPr lvl="1"/>
            <a:r>
              <a:rPr lang="en-US" dirty="0"/>
              <a:t>Development</a:t>
            </a:r>
          </a:p>
          <a:p>
            <a:pPr lvl="1"/>
            <a:r>
              <a:rPr lang="en-US" dirty="0"/>
              <a:t>Staging</a:t>
            </a:r>
          </a:p>
          <a:p>
            <a:pPr lvl="1"/>
            <a:r>
              <a:rPr lang="en-US" dirty="0"/>
              <a:t>Production (default)</a:t>
            </a:r>
          </a:p>
          <a:p>
            <a:endParaRPr lang="en-US" dirty="0"/>
          </a:p>
        </p:txBody>
      </p:sp>
    </p:spTree>
    <p:extLst>
      <p:ext uri="{BB962C8B-B14F-4D97-AF65-F5344CB8AC3E}">
        <p14:creationId xmlns:p14="http://schemas.microsoft.com/office/powerpoint/2010/main" val="1333852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a:t>
            </a:r>
            <a:r>
              <a:rPr lang="en-US" dirty="0"/>
              <a:t>Environment Configuration – Visual Studio</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57</a:t>
            </a:fld>
            <a:endParaRPr lang="en-US" dirty="0"/>
          </a:p>
        </p:txBody>
      </p:sp>
      <p:pic>
        <p:nvPicPr>
          <p:cNvPr id="3" name="Picture 2">
            <a:extLst>
              <a:ext uri="{FF2B5EF4-FFF2-40B4-BE49-F238E27FC236}">
                <a16:creationId xmlns:a16="http://schemas.microsoft.com/office/drawing/2014/main" id="{2F5F2C0D-3EC7-4985-A77B-D196E1832FAC}"/>
              </a:ext>
            </a:extLst>
          </p:cNvPr>
          <p:cNvPicPr>
            <a:picLocks noChangeAspect="1"/>
          </p:cNvPicPr>
          <p:nvPr/>
        </p:nvPicPr>
        <p:blipFill>
          <a:blip r:embed="rId3"/>
          <a:stretch>
            <a:fillRect/>
          </a:stretch>
        </p:blipFill>
        <p:spPr>
          <a:xfrm>
            <a:off x="1881775" y="1284070"/>
            <a:ext cx="8428450" cy="4732430"/>
          </a:xfrm>
          <a:prstGeom prst="rect">
            <a:avLst/>
          </a:prstGeom>
        </p:spPr>
      </p:pic>
    </p:spTree>
    <p:extLst>
      <p:ext uri="{BB962C8B-B14F-4D97-AF65-F5344CB8AC3E}">
        <p14:creationId xmlns:p14="http://schemas.microsoft.com/office/powerpoint/2010/main" val="4215831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Environment Configuration – Windows </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58</a:t>
            </a:fld>
            <a:endParaRPr lang="en-US" dirty="0"/>
          </a:p>
        </p:txBody>
      </p:sp>
      <p:pic>
        <p:nvPicPr>
          <p:cNvPr id="5" name="Picture 4">
            <a:extLst>
              <a:ext uri="{FF2B5EF4-FFF2-40B4-BE49-F238E27FC236}">
                <a16:creationId xmlns:a16="http://schemas.microsoft.com/office/drawing/2014/main" id="{92124F4B-A8E2-4A60-8AFF-9F5C4BF42827}"/>
              </a:ext>
            </a:extLst>
          </p:cNvPr>
          <p:cNvPicPr>
            <a:picLocks noChangeAspect="1"/>
          </p:cNvPicPr>
          <p:nvPr/>
        </p:nvPicPr>
        <p:blipFill>
          <a:blip r:embed="rId3"/>
          <a:stretch>
            <a:fillRect/>
          </a:stretch>
        </p:blipFill>
        <p:spPr>
          <a:xfrm>
            <a:off x="3886200" y="1171870"/>
            <a:ext cx="4419600" cy="4864064"/>
          </a:xfrm>
          <a:prstGeom prst="rect">
            <a:avLst/>
          </a:prstGeom>
        </p:spPr>
      </p:pic>
    </p:spTree>
    <p:extLst>
      <p:ext uri="{BB962C8B-B14F-4D97-AF65-F5344CB8AC3E}">
        <p14:creationId xmlns:p14="http://schemas.microsoft.com/office/powerpoint/2010/main" val="1412755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Working Environments</a:t>
            </a:r>
          </a:p>
        </p:txBody>
      </p:sp>
    </p:spTree>
    <p:extLst>
      <p:ext uri="{BB962C8B-B14F-4D97-AF65-F5344CB8AC3E}">
        <p14:creationId xmlns:p14="http://schemas.microsoft.com/office/powerpoint/2010/main" val="355898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CA69-46DF-4148-B825-0843C955F3D8}"/>
              </a:ext>
            </a:extLst>
          </p:cNvPr>
          <p:cNvSpPr>
            <a:spLocks noGrp="1"/>
          </p:cNvSpPr>
          <p:nvPr>
            <p:ph type="title"/>
          </p:nvPr>
        </p:nvSpPr>
        <p:spPr/>
        <p:txBody>
          <a:bodyPr/>
          <a:lstStyle/>
          <a:p>
            <a:r>
              <a:rPr lang="en-US" sz="4400" dirty="0"/>
              <a:t>ASP.NET Core is an open-source and cross-platform framework for building modern cloud based internet connected applications, such as web apps, IoT apps and mobile backends.</a:t>
            </a:r>
          </a:p>
        </p:txBody>
      </p:sp>
      <p:sp>
        <p:nvSpPr>
          <p:cNvPr id="3" name="Slide Number Placeholder 2">
            <a:extLst>
              <a:ext uri="{FF2B5EF4-FFF2-40B4-BE49-F238E27FC236}">
                <a16:creationId xmlns:a16="http://schemas.microsoft.com/office/drawing/2014/main" id="{8DBCA5CD-DAB8-4EB9-A1EE-2322D944B1C8}"/>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6</a:t>
            </a:fld>
            <a:endParaRPr lang="en-US" sz="1800" kern="0" dirty="0"/>
          </a:p>
        </p:txBody>
      </p:sp>
    </p:spTree>
    <p:extLst>
      <p:ext uri="{BB962C8B-B14F-4D97-AF65-F5344CB8AC3E}">
        <p14:creationId xmlns:p14="http://schemas.microsoft.com/office/powerpoint/2010/main" val="636837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60</a:t>
            </a:fld>
            <a:endParaRPr lang="en-US" altLang="en-US" dirty="0"/>
          </a:p>
        </p:txBody>
      </p:sp>
      <p:sp>
        <p:nvSpPr>
          <p:cNvPr id="41987" name="Content Placeholder 2"/>
          <p:cNvSpPr>
            <a:spLocks noGrp="1"/>
          </p:cNvSpPr>
          <p:nvPr>
            <p:ph type="body" sz="quarter" idx="13"/>
          </p:nvPr>
        </p:nvSpPr>
        <p:spPr>
          <a:xfrm>
            <a:off x="402336" y="1143000"/>
            <a:ext cx="7065264" cy="4956048"/>
          </a:xfrm>
        </p:spPr>
        <p:txBody>
          <a:bodyPr>
            <a:normAutofit/>
          </a:bodyPr>
          <a:lstStyle/>
          <a:p>
            <a:r>
              <a:rPr lang="en-US" altLang="en-US" dirty="0"/>
              <a:t>In this module, you learned the following:</a:t>
            </a:r>
          </a:p>
          <a:p>
            <a:pPr lvl="1"/>
            <a:r>
              <a:rPr lang="en-US" altLang="en-US" dirty="0"/>
              <a:t>What is ASP.NET Core</a:t>
            </a:r>
          </a:p>
          <a:p>
            <a:pPr lvl="1"/>
            <a:r>
              <a:rPr lang="en-US" altLang="en-US" dirty="0"/>
              <a:t>One ASP.NET</a:t>
            </a:r>
          </a:p>
          <a:p>
            <a:pPr lvl="1"/>
            <a:r>
              <a:rPr lang="en-US" altLang="en-US" dirty="0"/>
              <a:t>ASP.NET Core Projects</a:t>
            </a:r>
          </a:p>
          <a:p>
            <a:pPr lvl="1"/>
            <a:r>
              <a:rPr lang="en-US" altLang="en-US" dirty="0"/>
              <a:t>ASP.NET Core Configurations</a:t>
            </a:r>
          </a:p>
          <a:p>
            <a:pPr lvl="1"/>
            <a:r>
              <a:rPr lang="en-US" altLang="en-US" dirty="0"/>
              <a:t>ASP.NET Core Middleware</a:t>
            </a:r>
          </a:p>
          <a:p>
            <a:pPr lvl="1"/>
            <a:r>
              <a:rPr lang="en-US" altLang="en-US" dirty="0"/>
              <a:t>ASP.NET Core Hosting Servers</a:t>
            </a:r>
          </a:p>
          <a:p>
            <a:pPr lvl="1"/>
            <a:r>
              <a:rPr lang="en-US" altLang="en-US" dirty="0"/>
              <a:t>Working Environments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8413" y="0"/>
            <a:ext cx="4572000" cy="6858000"/>
          </a:xfrm>
          <a:prstGeom prst="rect">
            <a:avLst/>
          </a:prstGeom>
        </p:spPr>
      </p:pic>
    </p:spTree>
    <p:extLst>
      <p:ext uri="{BB962C8B-B14F-4D97-AF65-F5344CB8AC3E}">
        <p14:creationId xmlns:p14="http://schemas.microsoft.com/office/powerpoint/2010/main" val="2960650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p:txBody>
          <a:bodyPr/>
          <a:lstStyle/>
          <a:p>
            <a:r>
              <a:rPr lang="en-US" altLang="en-US" dirty="0"/>
              <a:t>Lab: Explore Visual Studio Tooling, ASP.NET Core</a:t>
            </a:r>
          </a:p>
        </p:txBody>
      </p:sp>
    </p:spTree>
    <p:extLst>
      <p:ext uri="{BB962C8B-B14F-4D97-AF65-F5344CB8AC3E}">
        <p14:creationId xmlns:p14="http://schemas.microsoft.com/office/powerpoint/2010/main" val="423588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BECA74-CF33-433C-99D6-E34CCC36FB5D}"/>
              </a:ext>
            </a:extLst>
          </p:cNvPr>
          <p:cNvSpPr>
            <a:spLocks noGrp="1"/>
          </p:cNvSpPr>
          <p:nvPr>
            <p:ph type="title"/>
          </p:nvPr>
        </p:nvSpPr>
        <p:spPr/>
        <p:txBody>
          <a:bodyPr/>
          <a:lstStyle/>
          <a:p>
            <a:r>
              <a:rPr lang="en-US" dirty="0"/>
              <a:t>Connect to Lab environment LOD </a:t>
            </a:r>
          </a:p>
        </p:txBody>
      </p:sp>
      <p:sp>
        <p:nvSpPr>
          <p:cNvPr id="5" name="Text Placeholder 4">
            <a:extLst>
              <a:ext uri="{FF2B5EF4-FFF2-40B4-BE49-F238E27FC236}">
                <a16:creationId xmlns:a16="http://schemas.microsoft.com/office/drawing/2014/main" id="{7829DFAA-62AD-4BFA-A214-7C2CEB8F5044}"/>
              </a:ext>
            </a:extLst>
          </p:cNvPr>
          <p:cNvSpPr>
            <a:spLocks noGrp="1"/>
          </p:cNvSpPr>
          <p:nvPr>
            <p:ph type="body" sz="quarter" idx="13"/>
          </p:nvPr>
        </p:nvSpPr>
        <p:spPr/>
        <p:txBody>
          <a:bodyPr>
            <a:normAutofit fontScale="92500" lnSpcReduction="10000"/>
          </a:bodyPr>
          <a:lstStyle/>
          <a:p>
            <a:pPr lvl="0">
              <a:lnSpc>
                <a:spcPct val="150000"/>
              </a:lnSpc>
            </a:pPr>
            <a:r>
              <a:rPr lang="en-US" sz="2800" dirty="0"/>
              <a:t>Using your browser go to any of the following links:</a:t>
            </a:r>
          </a:p>
          <a:p>
            <a:pPr lvl="1">
              <a:lnSpc>
                <a:spcPct val="150000"/>
              </a:lnSpc>
            </a:pPr>
            <a:r>
              <a:rPr lang="en-US" sz="2400" dirty="0">
                <a:hlinkClick r:id="rId3"/>
              </a:rPr>
              <a:t>https://aka.ms/premiereducation</a:t>
            </a:r>
            <a:r>
              <a:rPr lang="en-US" sz="2400" dirty="0"/>
              <a:t> </a:t>
            </a:r>
          </a:p>
          <a:p>
            <a:pPr lvl="1">
              <a:lnSpc>
                <a:spcPct val="150000"/>
              </a:lnSpc>
            </a:pPr>
            <a:r>
              <a:rPr lang="en-US" sz="2400" dirty="0">
                <a:hlinkClick r:id="rId4"/>
              </a:rPr>
              <a:t>https://aka.ms/lod</a:t>
            </a:r>
            <a:r>
              <a:rPr lang="en-US" sz="2400" dirty="0"/>
              <a:t> </a:t>
            </a:r>
          </a:p>
          <a:p>
            <a:pPr lvl="0">
              <a:lnSpc>
                <a:spcPct val="150000"/>
              </a:lnSpc>
            </a:pPr>
            <a:r>
              <a:rPr lang="en-US" sz="2800" dirty="0"/>
              <a:t>Sign in with your Microsoft account (Live ID/Azure Id)</a:t>
            </a:r>
          </a:p>
          <a:p>
            <a:pPr lvl="1">
              <a:lnSpc>
                <a:spcPct val="150000"/>
              </a:lnSpc>
            </a:pPr>
            <a:r>
              <a:rPr lang="en-US" sz="2400" i="1" dirty="0"/>
              <a:t>If you do not have one, then create it here: </a:t>
            </a:r>
            <a:r>
              <a:rPr lang="en-US" sz="2400" i="1" dirty="0">
                <a:hlinkClick r:id="rId5"/>
              </a:rPr>
              <a:t>http://live.com</a:t>
            </a:r>
            <a:endParaRPr lang="en-US" sz="2400" i="1" dirty="0"/>
          </a:p>
          <a:p>
            <a:pPr lvl="0">
              <a:lnSpc>
                <a:spcPct val="150000"/>
              </a:lnSpc>
            </a:pPr>
            <a:r>
              <a:rPr lang="en-US" sz="2800" dirty="0"/>
              <a:t>Click “Redeem Training Key”</a:t>
            </a:r>
          </a:p>
          <a:p>
            <a:pPr lvl="0">
              <a:lnSpc>
                <a:spcPct val="150000"/>
              </a:lnSpc>
            </a:pPr>
            <a:endParaRPr lang="en-US" sz="2800" dirty="0"/>
          </a:p>
          <a:p>
            <a:pPr lvl="0">
              <a:lnSpc>
                <a:spcPct val="150000"/>
              </a:lnSpc>
            </a:pPr>
            <a:r>
              <a:rPr lang="en-US" sz="2800" dirty="0"/>
              <a:t>Register the lab code </a:t>
            </a:r>
            <a:r>
              <a:rPr lang="en-US" sz="5400" b="1" dirty="0">
                <a:solidFill>
                  <a:srgbClr val="FF0000"/>
                </a:solidFill>
              </a:rPr>
              <a:t>YOUR LAB Code</a:t>
            </a:r>
            <a:endParaRPr lang="en-US" sz="2800" dirty="0">
              <a:solidFill>
                <a:srgbClr val="FF0000"/>
              </a:solidFill>
            </a:endParaRPr>
          </a:p>
        </p:txBody>
      </p:sp>
    </p:spTree>
    <p:extLst>
      <p:ext uri="{BB962C8B-B14F-4D97-AF65-F5344CB8AC3E}">
        <p14:creationId xmlns:p14="http://schemas.microsoft.com/office/powerpoint/2010/main" val="3882581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164-B79B-481C-85B4-3B40FE5287C5}"/>
              </a:ext>
            </a:extLst>
          </p:cNvPr>
          <p:cNvSpPr>
            <a:spLocks noGrp="1"/>
          </p:cNvSpPr>
          <p:nvPr>
            <p:ph type="title"/>
          </p:nvPr>
        </p:nvSpPr>
        <p:spPr/>
        <p:txBody>
          <a:bodyPr/>
          <a:lstStyle/>
          <a:p>
            <a:r>
              <a:rPr lang="en-US" dirty="0"/>
              <a:t>How to “redeem” the training key</a:t>
            </a:r>
          </a:p>
        </p:txBody>
      </p:sp>
      <p:sp>
        <p:nvSpPr>
          <p:cNvPr id="3" name="Slide Number Placeholder 2">
            <a:extLst>
              <a:ext uri="{FF2B5EF4-FFF2-40B4-BE49-F238E27FC236}">
                <a16:creationId xmlns:a16="http://schemas.microsoft.com/office/drawing/2014/main" id="{2ECEA423-8D85-46D6-9F7D-35AD3538EE0D}"/>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63</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A3FC6583-43FF-4208-AF7C-68877FA6355D}"/>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47E5E9B-0839-41FF-B421-08B634E4D777}"/>
              </a:ext>
            </a:extLst>
          </p:cNvPr>
          <p:cNvPicPr>
            <a:picLocks noChangeAspect="1"/>
          </p:cNvPicPr>
          <p:nvPr/>
        </p:nvPicPr>
        <p:blipFill>
          <a:blip r:embed="rId3"/>
          <a:stretch>
            <a:fillRect/>
          </a:stretch>
        </p:blipFill>
        <p:spPr>
          <a:xfrm>
            <a:off x="1316354" y="1447799"/>
            <a:ext cx="9427846" cy="4194635"/>
          </a:xfrm>
          <a:prstGeom prst="rect">
            <a:avLst/>
          </a:prstGeom>
        </p:spPr>
      </p:pic>
    </p:spTree>
    <p:extLst>
      <p:ext uri="{BB962C8B-B14F-4D97-AF65-F5344CB8AC3E}">
        <p14:creationId xmlns:p14="http://schemas.microsoft.com/office/powerpoint/2010/main" val="548324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43E0-9DD3-4B75-9C01-81B35C19D945}"/>
              </a:ext>
            </a:extLst>
          </p:cNvPr>
          <p:cNvSpPr>
            <a:spLocks noGrp="1"/>
          </p:cNvSpPr>
          <p:nvPr>
            <p:ph type="title"/>
          </p:nvPr>
        </p:nvSpPr>
        <p:spPr/>
        <p:txBody>
          <a:bodyPr/>
          <a:lstStyle/>
          <a:p>
            <a:r>
              <a:rPr lang="en-US" dirty="0"/>
              <a:t>“Resource” tab for login password</a:t>
            </a:r>
          </a:p>
        </p:txBody>
      </p:sp>
      <p:sp>
        <p:nvSpPr>
          <p:cNvPr id="3" name="Slide Number Placeholder 2">
            <a:extLst>
              <a:ext uri="{FF2B5EF4-FFF2-40B4-BE49-F238E27FC236}">
                <a16:creationId xmlns:a16="http://schemas.microsoft.com/office/drawing/2014/main" id="{E157B4B0-1DF8-4DBB-B5D8-489C27B54E5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64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31C6329C-6587-4BB7-A927-6D1DF3C377C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6C92B48-81E3-40C0-A164-C37315C8779D}"/>
              </a:ext>
            </a:extLst>
          </p:cNvPr>
          <p:cNvPicPr>
            <a:picLocks noChangeAspect="1"/>
          </p:cNvPicPr>
          <p:nvPr/>
        </p:nvPicPr>
        <p:blipFill>
          <a:blip r:embed="rId3"/>
          <a:stretch>
            <a:fillRect/>
          </a:stretch>
        </p:blipFill>
        <p:spPr>
          <a:xfrm>
            <a:off x="990600" y="1327674"/>
            <a:ext cx="9332281" cy="4956049"/>
          </a:xfrm>
          <a:prstGeom prst="rect">
            <a:avLst/>
          </a:prstGeom>
        </p:spPr>
      </p:pic>
    </p:spTree>
    <p:extLst>
      <p:ext uri="{BB962C8B-B14F-4D97-AF65-F5344CB8AC3E}">
        <p14:creationId xmlns:p14="http://schemas.microsoft.com/office/powerpoint/2010/main" val="1838704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D5E96C-C335-4FB5-994C-6E9BF0044273}"/>
              </a:ext>
            </a:extLst>
          </p:cNvPr>
          <p:cNvSpPr>
            <a:spLocks noGrp="1"/>
          </p:cNvSpPr>
          <p:nvPr>
            <p:ph type="title"/>
          </p:nvPr>
        </p:nvSpPr>
        <p:spPr/>
        <p:txBody>
          <a:bodyPr/>
          <a:lstStyle/>
          <a:p>
            <a:r>
              <a:rPr lang="en-US" dirty="0"/>
              <a:t>ASP.NET Core and the Modern Web</a:t>
            </a:r>
          </a:p>
        </p:txBody>
      </p:sp>
      <p:sp>
        <p:nvSpPr>
          <p:cNvPr id="4" name="Slide Number Placeholder 3">
            <a:extLst>
              <a:ext uri="{FF2B5EF4-FFF2-40B4-BE49-F238E27FC236}">
                <a16:creationId xmlns:a16="http://schemas.microsoft.com/office/drawing/2014/main" id="{4E83D0AD-C5DA-4F75-8EBC-5532B07F18C5}"/>
              </a:ext>
            </a:extLst>
          </p:cNvPr>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cs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0D4F9A0-F844-44B2-9635-4F6637F166CF}"/>
              </a:ext>
            </a:extLst>
          </p:cNvPr>
          <p:cNvGrpSpPr/>
          <p:nvPr/>
        </p:nvGrpSpPr>
        <p:grpSpPr>
          <a:xfrm>
            <a:off x="6661253" y="2577237"/>
            <a:ext cx="4118689" cy="961226"/>
            <a:chOff x="6661253" y="2577237"/>
            <a:chExt cx="4118689" cy="961226"/>
          </a:xfrm>
        </p:grpSpPr>
        <p:sp>
          <p:nvSpPr>
            <p:cNvPr id="9" name="Rectangle 8">
              <a:extLst>
                <a:ext uri="{FF2B5EF4-FFF2-40B4-BE49-F238E27FC236}">
                  <a16:creationId xmlns:a16="http://schemas.microsoft.com/office/drawing/2014/main" id="{93117DAC-891B-4E67-ACB9-E2E05508D36A}"/>
                </a:ext>
              </a:extLst>
            </p:cNvPr>
            <p:cNvSpPr/>
            <p:nvPr/>
          </p:nvSpPr>
          <p:spPr>
            <a:xfrm>
              <a:off x="7662870" y="2601283"/>
              <a:ext cx="3117072" cy="937180"/>
            </a:xfrm>
            <a:prstGeom prst="rect">
              <a:avLst/>
            </a:prstGeom>
          </p:spPr>
          <p:txBody>
            <a:bodyPr wrap="none">
              <a:spAutoFit/>
            </a:bodyPr>
            <a:lstStyle/>
            <a:p>
              <a:r>
                <a:rPr lang="en-US" sz="2745" dirty="0"/>
                <a:t>Choose your Editors </a:t>
              </a:r>
            </a:p>
            <a:p>
              <a:r>
                <a:rPr lang="en-US" sz="2745" dirty="0"/>
                <a:t>and Tools</a:t>
              </a:r>
            </a:p>
          </p:txBody>
        </p:sp>
        <p:grpSp>
          <p:nvGrpSpPr>
            <p:cNvPr id="23" name="Group 22">
              <a:extLst>
                <a:ext uri="{FF2B5EF4-FFF2-40B4-BE49-F238E27FC236}">
                  <a16:creationId xmlns:a16="http://schemas.microsoft.com/office/drawing/2014/main" id="{143EF218-B062-4A53-99F1-741DAA745237}"/>
                </a:ext>
              </a:extLst>
            </p:cNvPr>
            <p:cNvGrpSpPr/>
            <p:nvPr/>
          </p:nvGrpSpPr>
          <p:grpSpPr>
            <a:xfrm>
              <a:off x="6661253" y="2577237"/>
              <a:ext cx="888525" cy="850502"/>
              <a:chOff x="2199148" y="3390553"/>
              <a:chExt cx="609600" cy="594360"/>
            </a:xfrm>
          </p:grpSpPr>
          <p:sp>
            <p:nvSpPr>
              <p:cNvPr id="21" name="Oval 20">
                <a:extLst>
                  <a:ext uri="{FF2B5EF4-FFF2-40B4-BE49-F238E27FC236}">
                    <a16:creationId xmlns:a16="http://schemas.microsoft.com/office/drawing/2014/main" id="{5FC34A12-2FE9-49EF-B674-2DF93437EB9C}"/>
                  </a:ext>
                </a:extLst>
              </p:cNvPr>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solidFill>
                    <a:schemeClr val="tx1"/>
                  </a:solidFill>
                  <a:ea typeface="Segoe UI" pitchFamily="34" charset="0"/>
                  <a:cs typeface="Segoe UI" pitchFamily="34" charset="0"/>
                </a:endParaRPr>
              </a:p>
            </p:txBody>
          </p:sp>
          <p:sp>
            <p:nvSpPr>
              <p:cNvPr id="22" name="Freeform 110">
                <a:extLst>
                  <a:ext uri="{FF2B5EF4-FFF2-40B4-BE49-F238E27FC236}">
                    <a16:creationId xmlns:a16="http://schemas.microsoft.com/office/drawing/2014/main" id="{D4A6B5BD-A7D0-4A40-858A-EA7E1791AB4F}"/>
                  </a:ext>
                </a:extLst>
              </p:cNvPr>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solidFill>
                  <a:schemeClr val="tx1"/>
                </a:solidFill>
              </a:ln>
            </p:spPr>
            <p:txBody>
              <a:bodyPr vert="horz" wrap="square" lIns="89642" tIns="44821" rIns="89642" bIns="44821" numCol="1" anchor="t" anchorCtr="0" compatLnSpc="1">
                <a:prstTxWarp prst="textNoShape">
                  <a:avLst/>
                </a:prstTxWarp>
              </a:bodyPr>
              <a:lstStyle/>
              <a:p>
                <a:endParaRPr lang="en-US" sz="1961"/>
              </a:p>
            </p:txBody>
          </p:sp>
        </p:grpSp>
      </p:grpSp>
      <p:grpSp>
        <p:nvGrpSpPr>
          <p:cNvPr id="56" name="Group 55">
            <a:extLst>
              <a:ext uri="{FF2B5EF4-FFF2-40B4-BE49-F238E27FC236}">
                <a16:creationId xmlns:a16="http://schemas.microsoft.com/office/drawing/2014/main" id="{D4067C18-E57B-4DEC-A80C-051CBD320DFE}"/>
              </a:ext>
            </a:extLst>
          </p:cNvPr>
          <p:cNvGrpSpPr/>
          <p:nvPr/>
        </p:nvGrpSpPr>
        <p:grpSpPr>
          <a:xfrm>
            <a:off x="922385" y="3882313"/>
            <a:ext cx="3852184" cy="937180"/>
            <a:chOff x="922385" y="3882313"/>
            <a:chExt cx="3852184" cy="937180"/>
          </a:xfrm>
        </p:grpSpPr>
        <p:sp>
          <p:nvSpPr>
            <p:cNvPr id="11" name="Rectangle 10">
              <a:extLst>
                <a:ext uri="{FF2B5EF4-FFF2-40B4-BE49-F238E27FC236}">
                  <a16:creationId xmlns:a16="http://schemas.microsoft.com/office/drawing/2014/main" id="{80436C28-1266-442F-981F-CA0CBBB995DC}"/>
                </a:ext>
              </a:extLst>
            </p:cNvPr>
            <p:cNvSpPr/>
            <p:nvPr/>
          </p:nvSpPr>
          <p:spPr>
            <a:xfrm>
              <a:off x="1922570" y="3882313"/>
              <a:ext cx="2851999" cy="937180"/>
            </a:xfrm>
            <a:prstGeom prst="rect">
              <a:avLst/>
            </a:prstGeom>
          </p:spPr>
          <p:txBody>
            <a:bodyPr wrap="none">
              <a:spAutoFit/>
            </a:bodyPr>
            <a:lstStyle/>
            <a:p>
              <a:r>
                <a:rPr lang="en-US" sz="2745" dirty="0"/>
                <a:t>Open Source </a:t>
              </a:r>
              <a:br>
                <a:rPr lang="en-US" sz="2745" dirty="0"/>
              </a:br>
              <a:r>
                <a:rPr lang="en-US" sz="2745" dirty="0"/>
                <a:t>with Contributions</a:t>
              </a:r>
            </a:p>
          </p:txBody>
        </p:sp>
        <p:grpSp>
          <p:nvGrpSpPr>
            <p:cNvPr id="27" name="Group 26">
              <a:extLst>
                <a:ext uri="{FF2B5EF4-FFF2-40B4-BE49-F238E27FC236}">
                  <a16:creationId xmlns:a16="http://schemas.microsoft.com/office/drawing/2014/main" id="{AC1CDF1D-1E14-4F80-94D4-57187651978D}"/>
                </a:ext>
              </a:extLst>
            </p:cNvPr>
            <p:cNvGrpSpPr/>
            <p:nvPr/>
          </p:nvGrpSpPr>
          <p:grpSpPr>
            <a:xfrm>
              <a:off x="922385" y="3929501"/>
              <a:ext cx="888525" cy="850502"/>
              <a:chOff x="2203935" y="5009693"/>
              <a:chExt cx="609600" cy="594360"/>
            </a:xfrm>
          </p:grpSpPr>
          <p:sp>
            <p:nvSpPr>
              <p:cNvPr id="25" name="Oval 24">
                <a:extLst>
                  <a:ext uri="{FF2B5EF4-FFF2-40B4-BE49-F238E27FC236}">
                    <a16:creationId xmlns:a16="http://schemas.microsoft.com/office/drawing/2014/main" id="{E241A26D-7094-4AB3-8DB3-EE13180945BB}"/>
                  </a:ext>
                </a:extLst>
              </p:cNvPr>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B05A90A3-F874-4D07-BFB8-3896D97CCF19}"/>
                  </a:ext>
                </a:extLst>
              </p:cNvPr>
              <p:cNvSpPr/>
              <p:nvPr/>
            </p:nvSpPr>
            <p:spPr>
              <a:xfrm>
                <a:off x="2256866" y="5140354"/>
                <a:ext cx="453333" cy="317564"/>
              </a:xfrm>
              <a:prstGeom prst="rect">
                <a:avLst/>
              </a:prstGeom>
            </p:spPr>
            <p:txBody>
              <a:bodyPr wrap="none">
                <a:spAutoFit/>
              </a:bodyPr>
              <a:lstStyle/>
              <a:p>
                <a:r>
                  <a:rPr lang="en-US" sz="2353" dirty="0"/>
                  <a:t>OSS</a:t>
                </a:r>
              </a:p>
            </p:txBody>
          </p:sp>
        </p:grpSp>
      </p:grpSp>
      <p:grpSp>
        <p:nvGrpSpPr>
          <p:cNvPr id="55" name="Group 54">
            <a:extLst>
              <a:ext uri="{FF2B5EF4-FFF2-40B4-BE49-F238E27FC236}">
                <a16:creationId xmlns:a16="http://schemas.microsoft.com/office/drawing/2014/main" id="{12B90AEC-1927-4D4D-BBB0-DCA0B96112A8}"/>
              </a:ext>
            </a:extLst>
          </p:cNvPr>
          <p:cNvGrpSpPr/>
          <p:nvPr/>
        </p:nvGrpSpPr>
        <p:grpSpPr>
          <a:xfrm>
            <a:off x="918844" y="2584978"/>
            <a:ext cx="4892674" cy="953485"/>
            <a:chOff x="918844" y="2584978"/>
            <a:chExt cx="4892674" cy="953485"/>
          </a:xfrm>
        </p:grpSpPr>
        <p:sp>
          <p:nvSpPr>
            <p:cNvPr id="29" name="Rectangle 28">
              <a:extLst>
                <a:ext uri="{FF2B5EF4-FFF2-40B4-BE49-F238E27FC236}">
                  <a16:creationId xmlns:a16="http://schemas.microsoft.com/office/drawing/2014/main" id="{10FB35D7-77BC-4597-9AD9-3830246EB766}"/>
                </a:ext>
              </a:extLst>
            </p:cNvPr>
            <p:cNvSpPr/>
            <p:nvPr/>
          </p:nvSpPr>
          <p:spPr>
            <a:xfrm>
              <a:off x="1843059" y="2601283"/>
              <a:ext cx="3968459" cy="937180"/>
            </a:xfrm>
            <a:prstGeom prst="rect">
              <a:avLst/>
            </a:prstGeom>
          </p:spPr>
          <p:txBody>
            <a:bodyPr wrap="none">
              <a:spAutoFit/>
            </a:bodyPr>
            <a:lstStyle/>
            <a:p>
              <a:r>
                <a:rPr lang="en-US" sz="2745" dirty="0"/>
                <a:t>Seamless transition </a:t>
              </a:r>
              <a:br>
                <a:rPr lang="en-US" sz="2745" dirty="0"/>
              </a:br>
              <a:r>
                <a:rPr lang="en-US" sz="2745" dirty="0"/>
                <a:t>from on-premises to cloud</a:t>
              </a:r>
            </a:p>
          </p:txBody>
        </p:sp>
        <p:sp>
          <p:nvSpPr>
            <p:cNvPr id="31" name="Freeform 13">
              <a:extLst>
                <a:ext uri="{FF2B5EF4-FFF2-40B4-BE49-F238E27FC236}">
                  <a16:creationId xmlns:a16="http://schemas.microsoft.com/office/drawing/2014/main" id="{8F9D212C-5113-4D46-B20D-9A44546B7622}"/>
                </a:ext>
              </a:extLst>
            </p:cNvPr>
            <p:cNvSpPr>
              <a:spLocks noChangeAspect="1" noEditPoints="1"/>
            </p:cNvSpPr>
            <p:nvPr/>
          </p:nvSpPr>
          <p:spPr bwMode="auto">
            <a:xfrm>
              <a:off x="918844" y="2584978"/>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solidFill>
                <a:schemeClr val="bg1"/>
              </a:solidFill>
            </a:ln>
          </p:spPr>
          <p:txBody>
            <a:bodyPr vert="horz" wrap="square" lIns="89642" tIns="44821" rIns="89642" bIns="44821" numCol="1" anchor="t" anchorCtr="0" compatLnSpc="1">
              <a:prstTxWarp prst="textNoShape">
                <a:avLst/>
              </a:prstTxWarp>
            </a:bodyPr>
            <a:lstStyle/>
            <a:p>
              <a:endParaRPr lang="en-US" sz="1961"/>
            </a:p>
          </p:txBody>
        </p:sp>
      </p:grpSp>
      <p:grpSp>
        <p:nvGrpSpPr>
          <p:cNvPr id="57" name="Group 56">
            <a:extLst>
              <a:ext uri="{FF2B5EF4-FFF2-40B4-BE49-F238E27FC236}">
                <a16:creationId xmlns:a16="http://schemas.microsoft.com/office/drawing/2014/main" id="{AD136EE4-EFAA-4CC5-BE5E-5AE557804753}"/>
              </a:ext>
            </a:extLst>
          </p:cNvPr>
          <p:cNvGrpSpPr/>
          <p:nvPr/>
        </p:nvGrpSpPr>
        <p:grpSpPr>
          <a:xfrm>
            <a:off x="6662375" y="1371600"/>
            <a:ext cx="4822585" cy="833569"/>
            <a:chOff x="6662375" y="1371600"/>
            <a:chExt cx="4822585" cy="833569"/>
          </a:xfrm>
        </p:grpSpPr>
        <p:sp>
          <p:nvSpPr>
            <p:cNvPr id="33" name="Rectangle 32">
              <a:extLst>
                <a:ext uri="{FF2B5EF4-FFF2-40B4-BE49-F238E27FC236}">
                  <a16:creationId xmlns:a16="http://schemas.microsoft.com/office/drawing/2014/main" id="{540125D5-AD7A-4F88-B0CB-CD5E079D1AEF}"/>
                </a:ext>
              </a:extLst>
            </p:cNvPr>
            <p:cNvSpPr/>
            <p:nvPr/>
          </p:nvSpPr>
          <p:spPr>
            <a:xfrm>
              <a:off x="7601846" y="1549811"/>
              <a:ext cx="3883114" cy="514756"/>
            </a:xfrm>
            <a:prstGeom prst="rect">
              <a:avLst/>
            </a:prstGeom>
          </p:spPr>
          <p:txBody>
            <a:bodyPr wrap="none">
              <a:spAutoFit/>
            </a:bodyPr>
            <a:lstStyle/>
            <a:p>
              <a:r>
                <a:rPr lang="en-US" sz="2745" dirty="0"/>
                <a:t>Faster Development Cycle</a:t>
              </a:r>
            </a:p>
          </p:txBody>
        </p:sp>
        <p:grpSp>
          <p:nvGrpSpPr>
            <p:cNvPr id="39" name="Group 38">
              <a:extLst>
                <a:ext uri="{FF2B5EF4-FFF2-40B4-BE49-F238E27FC236}">
                  <a16:creationId xmlns:a16="http://schemas.microsoft.com/office/drawing/2014/main" id="{CB2EC420-EF0B-4491-BDCD-E18487292FB6}"/>
                </a:ext>
              </a:extLst>
            </p:cNvPr>
            <p:cNvGrpSpPr/>
            <p:nvPr/>
          </p:nvGrpSpPr>
          <p:grpSpPr>
            <a:xfrm>
              <a:off x="6662375" y="1371600"/>
              <a:ext cx="870836" cy="833569"/>
              <a:chOff x="1785636" y="1768035"/>
              <a:chExt cx="609600" cy="594360"/>
            </a:xfrm>
          </p:grpSpPr>
          <p:sp>
            <p:nvSpPr>
              <p:cNvPr id="37" name="Oval 36">
                <a:extLst>
                  <a:ext uri="{FF2B5EF4-FFF2-40B4-BE49-F238E27FC236}">
                    <a16:creationId xmlns:a16="http://schemas.microsoft.com/office/drawing/2014/main" id="{65AE6764-733A-40BA-BB34-EEC4769A15B0}"/>
                  </a:ext>
                </a:extLst>
              </p:cNvPr>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solidFill>
                    <a:schemeClr val="tx1"/>
                  </a:solidFill>
                  <a:ea typeface="Segoe UI" pitchFamily="34" charset="0"/>
                  <a:cs typeface="Segoe UI" pitchFamily="34" charset="0"/>
                </a:endParaRPr>
              </a:p>
            </p:txBody>
          </p:sp>
          <p:sp>
            <p:nvSpPr>
              <p:cNvPr id="38" name="Freeform 58">
                <a:extLst>
                  <a:ext uri="{FF2B5EF4-FFF2-40B4-BE49-F238E27FC236}">
                    <a16:creationId xmlns:a16="http://schemas.microsoft.com/office/drawing/2014/main" id="{E30E945F-50DD-4D42-A31C-2B7B6AA494DA}"/>
                  </a:ext>
                </a:extLst>
              </p:cNvPr>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solidFill>
                  <a:schemeClr val="tx1"/>
                </a:solidFill>
              </a:ln>
            </p:spPr>
            <p:txBody>
              <a:bodyPr vert="horz" wrap="square" lIns="80687" tIns="40344" rIns="80687" bIns="40344" numCol="1" anchor="t" anchorCtr="0" compatLnSpc="1">
                <a:prstTxWarp prst="textNoShape">
                  <a:avLst/>
                </a:prstTxWarp>
              </a:bodyPr>
              <a:lstStyle/>
              <a:p>
                <a:endParaRPr lang="en-US" sz="1765"/>
              </a:p>
            </p:txBody>
          </p:sp>
        </p:grpSp>
      </p:grpSp>
      <p:grpSp>
        <p:nvGrpSpPr>
          <p:cNvPr id="54" name="Group 53">
            <a:extLst>
              <a:ext uri="{FF2B5EF4-FFF2-40B4-BE49-F238E27FC236}">
                <a16:creationId xmlns:a16="http://schemas.microsoft.com/office/drawing/2014/main" id="{63C9E4BE-709E-4C5C-81E5-AEC43FAD7FFA}"/>
              </a:ext>
            </a:extLst>
          </p:cNvPr>
          <p:cNvGrpSpPr/>
          <p:nvPr/>
        </p:nvGrpSpPr>
        <p:grpSpPr>
          <a:xfrm>
            <a:off x="932763" y="1384311"/>
            <a:ext cx="3347949" cy="833569"/>
            <a:chOff x="932763" y="1384311"/>
            <a:chExt cx="3347949" cy="833569"/>
          </a:xfrm>
        </p:grpSpPr>
        <p:sp>
          <p:nvSpPr>
            <p:cNvPr id="35" name="Rectangle 34">
              <a:extLst>
                <a:ext uri="{FF2B5EF4-FFF2-40B4-BE49-F238E27FC236}">
                  <a16:creationId xmlns:a16="http://schemas.microsoft.com/office/drawing/2014/main" id="{C2FC7DC3-8FD9-46FA-8EA6-39EA837F982F}"/>
                </a:ext>
              </a:extLst>
            </p:cNvPr>
            <p:cNvSpPr/>
            <p:nvPr/>
          </p:nvSpPr>
          <p:spPr>
            <a:xfrm>
              <a:off x="1860178" y="1537198"/>
              <a:ext cx="2420534" cy="514756"/>
            </a:xfrm>
            <a:prstGeom prst="rect">
              <a:avLst/>
            </a:prstGeom>
          </p:spPr>
          <p:txBody>
            <a:bodyPr wrap="none">
              <a:spAutoFit/>
            </a:bodyPr>
            <a:lstStyle/>
            <a:p>
              <a:r>
                <a:rPr lang="en-US" sz="2745" dirty="0"/>
                <a:t>Totally Modular</a:t>
              </a:r>
            </a:p>
          </p:txBody>
        </p:sp>
        <p:grpSp>
          <p:nvGrpSpPr>
            <p:cNvPr id="43" name="Group 42">
              <a:extLst>
                <a:ext uri="{FF2B5EF4-FFF2-40B4-BE49-F238E27FC236}">
                  <a16:creationId xmlns:a16="http://schemas.microsoft.com/office/drawing/2014/main" id="{0A6A0407-07AE-42C9-81C1-7D99A0797B49}"/>
                </a:ext>
              </a:extLst>
            </p:cNvPr>
            <p:cNvGrpSpPr/>
            <p:nvPr/>
          </p:nvGrpSpPr>
          <p:grpSpPr>
            <a:xfrm>
              <a:off x="932763" y="1384311"/>
              <a:ext cx="870836" cy="833569"/>
              <a:chOff x="1795746" y="3978504"/>
              <a:chExt cx="609600" cy="594360"/>
            </a:xfrm>
          </p:grpSpPr>
          <p:sp>
            <p:nvSpPr>
              <p:cNvPr id="41" name="Oval 40">
                <a:extLst>
                  <a:ext uri="{FF2B5EF4-FFF2-40B4-BE49-F238E27FC236}">
                    <a16:creationId xmlns:a16="http://schemas.microsoft.com/office/drawing/2014/main" id="{4720120B-A0EB-4270-B63A-68A6ECF58EE2}"/>
                  </a:ext>
                </a:extLst>
              </p:cNvPr>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solidFill>
                    <a:schemeClr val="tx1"/>
                  </a:solidFill>
                  <a:ea typeface="Segoe UI" pitchFamily="34" charset="0"/>
                  <a:cs typeface="Segoe UI" pitchFamily="34" charset="0"/>
                </a:endParaRPr>
              </a:p>
            </p:txBody>
          </p:sp>
          <p:sp>
            <p:nvSpPr>
              <p:cNvPr id="42" name="Freeform 8">
                <a:extLst>
                  <a:ext uri="{FF2B5EF4-FFF2-40B4-BE49-F238E27FC236}">
                    <a16:creationId xmlns:a16="http://schemas.microsoft.com/office/drawing/2014/main" id="{D1A41EB9-56EF-4493-A2BC-7379996CF86C}"/>
                  </a:ext>
                </a:extLst>
              </p:cNvPr>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solidFill>
                  <a:schemeClr val="tx1"/>
                </a:solidFill>
              </a:ln>
            </p:spPr>
            <p:txBody>
              <a:bodyPr vert="horz" wrap="square" lIns="80687" tIns="40344" rIns="80687" bIns="40344" numCol="1" anchor="t" anchorCtr="0" compatLnSpc="1">
                <a:prstTxWarp prst="textNoShape">
                  <a:avLst/>
                </a:prstTxWarp>
              </a:bodyPr>
              <a:lstStyle/>
              <a:p>
                <a:endParaRPr lang="en-US" sz="1765"/>
              </a:p>
            </p:txBody>
          </p:sp>
        </p:grpSp>
      </p:grpSp>
      <p:grpSp>
        <p:nvGrpSpPr>
          <p:cNvPr id="60" name="Group 59">
            <a:extLst>
              <a:ext uri="{FF2B5EF4-FFF2-40B4-BE49-F238E27FC236}">
                <a16:creationId xmlns:a16="http://schemas.microsoft.com/office/drawing/2014/main" id="{E246F766-F466-4C19-8ED5-21955BADE89B}"/>
              </a:ext>
            </a:extLst>
          </p:cNvPr>
          <p:cNvGrpSpPr/>
          <p:nvPr/>
        </p:nvGrpSpPr>
        <p:grpSpPr>
          <a:xfrm>
            <a:off x="4690253" y="5163342"/>
            <a:ext cx="2046905" cy="820858"/>
            <a:chOff x="4690253" y="5163342"/>
            <a:chExt cx="2046905" cy="820858"/>
          </a:xfrm>
        </p:grpSpPr>
        <p:sp>
          <p:nvSpPr>
            <p:cNvPr id="45" name="Freeform 5">
              <a:extLst>
                <a:ext uri="{FF2B5EF4-FFF2-40B4-BE49-F238E27FC236}">
                  <a16:creationId xmlns:a16="http://schemas.microsoft.com/office/drawing/2014/main" id="{58250BE7-CD15-404B-BEDE-AA449DDD39BD}"/>
                </a:ext>
              </a:extLst>
            </p:cNvPr>
            <p:cNvSpPr>
              <a:spLocks noEditPoints="1"/>
            </p:cNvSpPr>
            <p:nvPr/>
          </p:nvSpPr>
          <p:spPr bwMode="auto">
            <a:xfrm>
              <a:off x="4690253" y="5163342"/>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solidFill>
                <a:schemeClr val="bg1"/>
              </a:solidFill>
            </a:ln>
          </p:spPr>
          <p:txBody>
            <a:bodyPr vert="horz" wrap="square" lIns="89642" tIns="44821" rIns="89642" bIns="44821" numCol="1" anchor="t" anchorCtr="0" compatLnSpc="1">
              <a:prstTxWarp prst="textNoShape">
                <a:avLst/>
              </a:prstTxWarp>
            </a:bodyPr>
            <a:lstStyle/>
            <a:p>
              <a:endParaRPr lang="en-US" sz="1765"/>
            </a:p>
          </p:txBody>
        </p:sp>
        <p:sp>
          <p:nvSpPr>
            <p:cNvPr id="47" name="Freeform 35">
              <a:extLst>
                <a:ext uri="{FF2B5EF4-FFF2-40B4-BE49-F238E27FC236}">
                  <a16:creationId xmlns:a16="http://schemas.microsoft.com/office/drawing/2014/main" id="{A217EE06-306E-49D5-9541-631114E8BAE0}"/>
                </a:ext>
              </a:extLst>
            </p:cNvPr>
            <p:cNvSpPr>
              <a:spLocks/>
            </p:cNvSpPr>
            <p:nvPr/>
          </p:nvSpPr>
          <p:spPr bwMode="black">
            <a:xfrm>
              <a:off x="4843041" y="5295770"/>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endParaRPr lang="en-US" sz="1568"/>
            </a:p>
          </p:txBody>
        </p:sp>
        <p:sp>
          <p:nvSpPr>
            <p:cNvPr id="49" name="Rectangle 48">
              <a:extLst>
                <a:ext uri="{FF2B5EF4-FFF2-40B4-BE49-F238E27FC236}">
                  <a16:creationId xmlns:a16="http://schemas.microsoft.com/office/drawing/2014/main" id="{3C41DDFD-DF10-42EC-97BA-EBE4F7F157E2}"/>
                </a:ext>
              </a:extLst>
            </p:cNvPr>
            <p:cNvSpPr/>
            <p:nvPr/>
          </p:nvSpPr>
          <p:spPr>
            <a:xfrm>
              <a:off x="5651861" y="5197371"/>
              <a:ext cx="1085297" cy="756041"/>
            </a:xfrm>
            <a:prstGeom prst="rect">
              <a:avLst/>
            </a:prstGeom>
          </p:spPr>
          <p:txBody>
            <a:bodyPr wrap="none">
              <a:spAutoFit/>
            </a:bodyPr>
            <a:lstStyle/>
            <a:p>
              <a:r>
                <a:rPr lang="en-US" sz="4313" dirty="0"/>
                <a:t>Fast</a:t>
              </a:r>
            </a:p>
          </p:txBody>
        </p:sp>
      </p:grpSp>
      <p:grpSp>
        <p:nvGrpSpPr>
          <p:cNvPr id="61" name="Group 60">
            <a:extLst>
              <a:ext uri="{FF2B5EF4-FFF2-40B4-BE49-F238E27FC236}">
                <a16:creationId xmlns:a16="http://schemas.microsoft.com/office/drawing/2014/main" id="{29F257EC-7A98-4273-8914-9B5480DCA5E5}"/>
              </a:ext>
            </a:extLst>
          </p:cNvPr>
          <p:cNvGrpSpPr/>
          <p:nvPr/>
        </p:nvGrpSpPr>
        <p:grpSpPr>
          <a:xfrm>
            <a:off x="6651632" y="3940817"/>
            <a:ext cx="3244175" cy="850502"/>
            <a:chOff x="6651632" y="3940817"/>
            <a:chExt cx="3244175" cy="850502"/>
          </a:xfrm>
        </p:grpSpPr>
        <p:pic>
          <p:nvPicPr>
            <p:cNvPr id="51" name="Picture 2" descr="http://files.softicons.com/download/system-icons/windows-8-metro-icons-by-dakirby309/png/512x512/Folders%20&amp;%20OS/Linux.png">
              <a:extLst>
                <a:ext uri="{FF2B5EF4-FFF2-40B4-BE49-F238E27FC236}">
                  <a16:creationId xmlns:a16="http://schemas.microsoft.com/office/drawing/2014/main" id="{87438D12-11D3-4DEF-97D9-F78373E7598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107117" y="4328664"/>
              <a:ext cx="359895" cy="3533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1A848AF-BB29-471F-8699-39A1742CF7DC}"/>
                </a:ext>
              </a:extLst>
            </p:cNvPr>
            <p:cNvSpPr/>
            <p:nvPr/>
          </p:nvSpPr>
          <p:spPr>
            <a:xfrm>
              <a:off x="7601846" y="4126878"/>
              <a:ext cx="2293961" cy="514756"/>
            </a:xfrm>
            <a:prstGeom prst="rect">
              <a:avLst/>
            </a:prstGeom>
          </p:spPr>
          <p:txBody>
            <a:bodyPr wrap="none">
              <a:spAutoFit/>
            </a:bodyPr>
            <a:lstStyle/>
            <a:p>
              <a:r>
                <a:rPr lang="en-US" sz="2745" dirty="0"/>
                <a:t>Cross-Platform</a:t>
              </a:r>
            </a:p>
          </p:txBody>
        </p:sp>
        <p:grpSp>
          <p:nvGrpSpPr>
            <p:cNvPr id="19" name="Group 18">
              <a:extLst>
                <a:ext uri="{FF2B5EF4-FFF2-40B4-BE49-F238E27FC236}">
                  <a16:creationId xmlns:a16="http://schemas.microsoft.com/office/drawing/2014/main" id="{D08AFCD0-65F0-4E68-A800-029C6CA494D5}"/>
                </a:ext>
              </a:extLst>
            </p:cNvPr>
            <p:cNvGrpSpPr/>
            <p:nvPr/>
          </p:nvGrpSpPr>
          <p:grpSpPr>
            <a:xfrm>
              <a:off x="6651632" y="3940817"/>
              <a:ext cx="888525" cy="850502"/>
              <a:chOff x="2211181" y="1874910"/>
              <a:chExt cx="609600" cy="594360"/>
            </a:xfrm>
          </p:grpSpPr>
          <p:sp>
            <p:nvSpPr>
              <p:cNvPr id="15" name="Oval 14">
                <a:extLst>
                  <a:ext uri="{FF2B5EF4-FFF2-40B4-BE49-F238E27FC236}">
                    <a16:creationId xmlns:a16="http://schemas.microsoft.com/office/drawing/2014/main" id="{6485DCBC-4B13-4294-B4C8-0296CB557E45}"/>
                  </a:ext>
                </a:extLst>
              </p:cNvPr>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solidFill>
                    <a:schemeClr val="tx1"/>
                  </a:soli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1B9080D7-D06E-4E08-8883-9BDD37D54F6B}"/>
                  </a:ext>
                </a:extLst>
              </p:cNvPr>
              <p:cNvGrpSpPr>
                <a:grpSpLocks noChangeAspect="1"/>
              </p:cNvGrpSpPr>
              <p:nvPr/>
            </p:nvGrpSpPr>
            <p:grpSpPr bwMode="auto">
              <a:xfrm>
                <a:off x="2314492" y="2130536"/>
                <a:ext cx="197134" cy="235237"/>
                <a:chOff x="3485" y="1766"/>
                <a:chExt cx="745" cy="889"/>
              </a:xfrm>
            </p:grpSpPr>
            <p:sp>
              <p:nvSpPr>
                <p:cNvPr id="17" name="Freeform 26">
                  <a:extLst>
                    <a:ext uri="{FF2B5EF4-FFF2-40B4-BE49-F238E27FC236}">
                      <a16:creationId xmlns:a16="http://schemas.microsoft.com/office/drawing/2014/main" id="{34DB3788-1B00-42F6-8D24-FC6B5E638C46}"/>
                    </a:ext>
                  </a:extLst>
                </p:cNvPr>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solidFill>
                    <a:schemeClr val="tx1"/>
                  </a:solidFill>
                </a:ln>
              </p:spPr>
              <p:txBody>
                <a:bodyPr vert="horz" wrap="square" lIns="89642" tIns="44821" rIns="89642" bIns="44821" numCol="1" anchor="t" anchorCtr="0" compatLnSpc="1">
                  <a:prstTxWarp prst="textNoShape">
                    <a:avLst/>
                  </a:prstTxWarp>
                </a:bodyPr>
                <a:lstStyle/>
                <a:p>
                  <a:pPr defTabSz="896350">
                    <a:defRPr/>
                  </a:pPr>
                  <a:endParaRPr lang="en-US" sz="1961" kern="0"/>
                </a:p>
              </p:txBody>
            </p:sp>
            <p:sp>
              <p:nvSpPr>
                <p:cNvPr id="18" name="Freeform 27">
                  <a:extLst>
                    <a:ext uri="{FF2B5EF4-FFF2-40B4-BE49-F238E27FC236}">
                      <a16:creationId xmlns:a16="http://schemas.microsoft.com/office/drawing/2014/main" id="{96929E5A-117F-44E8-90BF-EFF69ABECD0E}"/>
                    </a:ext>
                  </a:extLst>
                </p:cNvPr>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solidFill>
                    <a:schemeClr val="tx1"/>
                  </a:solidFill>
                </a:ln>
              </p:spPr>
              <p:txBody>
                <a:bodyPr vert="horz" wrap="square" lIns="89642" tIns="44821" rIns="89642" bIns="44821" numCol="1" anchor="t" anchorCtr="0" compatLnSpc="1">
                  <a:prstTxWarp prst="textNoShape">
                    <a:avLst/>
                  </a:prstTxWarp>
                </a:bodyPr>
                <a:lstStyle/>
                <a:p>
                  <a:pPr defTabSz="896350">
                    <a:defRPr/>
                  </a:pPr>
                  <a:endParaRPr lang="en-US" sz="1961" kern="0"/>
                </a:p>
              </p:txBody>
            </p:sp>
          </p:grpSp>
        </p:grpSp>
        <p:pic>
          <p:nvPicPr>
            <p:cNvPr id="53" name="Picture 6" descr="C:\temp\WinAzure_rgb_Wht_S.png">
              <a:extLst>
                <a:ext uri="{FF2B5EF4-FFF2-40B4-BE49-F238E27FC236}">
                  <a16:creationId xmlns:a16="http://schemas.microsoft.com/office/drawing/2014/main" id="{C8D08BC6-4C34-4CCF-8328-66A86A4ABDE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6933299" y="4013295"/>
              <a:ext cx="312493" cy="3173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46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ASP.NET Core and Visual Studio 2019</a:t>
            </a:r>
          </a:p>
        </p:txBody>
      </p:sp>
    </p:spTree>
    <p:extLst>
      <p:ext uri="{BB962C8B-B14F-4D97-AF65-F5344CB8AC3E}">
        <p14:creationId xmlns:p14="http://schemas.microsoft.com/office/powerpoint/2010/main" val="334961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1: Modern Web</a:t>
            </a:r>
          </a:p>
        </p:txBody>
      </p:sp>
      <p:sp>
        <p:nvSpPr>
          <p:cNvPr id="9" name="Text Placeholder 8"/>
          <p:cNvSpPr>
            <a:spLocks noGrp="1"/>
          </p:cNvSpPr>
          <p:nvPr>
            <p:ph type="body" sz="quarter" idx="14"/>
          </p:nvPr>
        </p:nvSpPr>
        <p:spPr/>
        <p:txBody>
          <a:bodyPr/>
          <a:lstStyle/>
          <a:p>
            <a:r>
              <a:rPr lang="en-US" dirty="0"/>
              <a:t>Lesson: One ASP.NET</a:t>
            </a:r>
          </a:p>
        </p:txBody>
      </p:sp>
    </p:spTree>
    <p:extLst>
      <p:ext uri="{BB962C8B-B14F-4D97-AF65-F5344CB8AC3E}">
        <p14:creationId xmlns:p14="http://schemas.microsoft.com/office/powerpoint/2010/main" val="1551807752"/>
      </p:ext>
    </p:extLst>
  </p:cSld>
  <p:clrMapOvr>
    <a:masterClrMapping/>
  </p:clrMapOvr>
</p:sld>
</file>

<file path=ppt/theme/theme1.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CPS089-1839222384-131</_dlc_DocId>
    <_dlc_DocIdUrl xmlns="230e9df3-be65-4c73-a93b-d1236ebd677e">
      <Url>https://microsoft.sharepoint.com/teams/CampusProjectSites089/hahzsakosd/ipdev/_layouts/15/DocIdRedir.aspx?ID=CPS089-1839222384-131</Url>
      <Description>CPS089-1839222384-131</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3F5D9B4-9A6D-4734-9732-2309DA68A10D}">
  <ds:schemaRef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0ceb57e8-30bb-4ddc-b1ff-c2c8350d6c89"/>
    <ds:schemaRef ds:uri="230e9df3-be65-4c73-a93b-d1236ebd677e"/>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9CB2D1E-0976-461D-A26F-78239E385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98D49C-0BEB-49FF-BE68-4FD582725177}">
  <ds:schemaRefs>
    <ds:schemaRef ds:uri="http://schemas.microsoft.com/sharepoint/v3/contenttype/forms"/>
  </ds:schemaRefs>
</ds:datastoreItem>
</file>

<file path=customXml/itemProps4.xml><?xml version="1.0" encoding="utf-8"?>
<ds:datastoreItem xmlns:ds="http://schemas.openxmlformats.org/officeDocument/2006/customXml" ds:itemID="{52F1F9E6-35BF-46DA-8F99-70254E4C956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33846</TotalTime>
  <Words>5910</Words>
  <Application>Microsoft Office PowerPoint</Application>
  <PresentationFormat>Widescreen</PresentationFormat>
  <Paragraphs>709</Paragraphs>
  <Slides>65</Slides>
  <Notes>53</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Arial</vt:lpstr>
      <vt:lpstr>Calibri</vt:lpstr>
      <vt:lpstr>Calibri Light</vt:lpstr>
      <vt:lpstr>Cascadia Code</vt:lpstr>
      <vt:lpstr>Consolas</vt:lpstr>
      <vt:lpstr>Courier New</vt:lpstr>
      <vt:lpstr>Segoe Pro Light</vt:lpstr>
      <vt:lpstr>Segoe UI</vt:lpstr>
      <vt:lpstr>Segoe UI Light</vt:lpstr>
      <vt:lpstr>Wingdings</vt:lpstr>
      <vt:lpstr>In Use_Office Theme</vt:lpstr>
      <vt:lpstr>TechEd 2014 Dk Blue</vt:lpstr>
      <vt:lpstr>PowerPoint Presentation</vt:lpstr>
      <vt:lpstr>PowerPoint Presentation</vt:lpstr>
      <vt:lpstr>How to View This Presentation</vt:lpstr>
      <vt:lpstr>Module 1: Overview</vt:lpstr>
      <vt:lpstr>Module 1: Overview</vt:lpstr>
      <vt:lpstr>ASP.NET Core is an open-source and cross-platform framework for building modern cloud based internet connected applications, such as web apps, IoT apps and mobile backends.</vt:lpstr>
      <vt:lpstr>ASP.NET Core and the Modern Web</vt:lpstr>
      <vt:lpstr>PowerPoint Presentation</vt:lpstr>
      <vt:lpstr>Module 1: Overview</vt:lpstr>
      <vt:lpstr>History of ASP</vt:lpstr>
      <vt:lpstr>ASP.NET</vt:lpstr>
      <vt:lpstr>Commonalities</vt:lpstr>
      <vt:lpstr>ASP.NET Core</vt:lpstr>
      <vt:lpstr>ASP.NET Core Project System</vt:lpstr>
      <vt:lpstr>PowerPoint Presentation</vt:lpstr>
      <vt:lpstr>Which One is Right for Me?</vt:lpstr>
      <vt:lpstr>ASP.NET 4.x vs. ASP.NET Core</vt:lpstr>
      <vt:lpstr>Module 1: Overview</vt:lpstr>
      <vt:lpstr>ASP.NET Core Project File</vt:lpstr>
      <vt:lpstr>ASP.NET Core Project File Contents</vt:lpstr>
      <vt:lpstr>ASP.NET Core Project File Explained</vt:lpstr>
      <vt:lpstr>Packages, Metapackages &amp; Frameworks</vt:lpstr>
      <vt:lpstr>What is NuGet</vt:lpstr>
      <vt:lpstr>How to consume NuGet Packages</vt:lpstr>
      <vt:lpstr>ASP.NET Core Project Layout</vt:lpstr>
      <vt:lpstr>Module 1: Overview</vt:lpstr>
      <vt:lpstr>Configuration files are completely pluggable  The default JSON format can be replaced with an XML/.ini file or even take settings from a SQL Server database</vt:lpstr>
      <vt:lpstr>ASP.NET Core Configuration Sources</vt:lpstr>
      <vt:lpstr>Generic Host Default Configuration</vt:lpstr>
      <vt:lpstr>ASP.NET Core Web Host Default Configuration</vt:lpstr>
      <vt:lpstr>File Configuration Provider</vt:lpstr>
      <vt:lpstr>PowerPoint Presentation</vt:lpstr>
      <vt:lpstr>Module 1: Overview</vt:lpstr>
      <vt:lpstr>Middleware</vt:lpstr>
      <vt:lpstr>ASP.NET Core Middleware</vt:lpstr>
      <vt:lpstr>Middleware Pipeline</vt:lpstr>
      <vt:lpstr>ASP.NET Core Pipeline Order</vt:lpstr>
      <vt:lpstr>PowerPoint Presentation</vt:lpstr>
      <vt:lpstr>Module 1: Overview</vt:lpstr>
      <vt:lpstr>ASP.NET Core Hosting</vt:lpstr>
      <vt:lpstr>Kestrel</vt:lpstr>
      <vt:lpstr>Kestrel Features</vt:lpstr>
      <vt:lpstr>HTTP.sys</vt:lpstr>
      <vt:lpstr>Internet Information Services (IIS)</vt:lpstr>
      <vt:lpstr>ASP.NET Core Module</vt:lpstr>
      <vt:lpstr>In-process hosting model </vt:lpstr>
      <vt:lpstr>Out-of-process hosting model</vt:lpstr>
      <vt:lpstr>Enable ANCM in web.config</vt:lpstr>
      <vt:lpstr>Which Web Server Should You Use?</vt:lpstr>
      <vt:lpstr>Choosing Web Servers</vt:lpstr>
      <vt:lpstr>PowerPoint Presentation</vt:lpstr>
      <vt:lpstr>PowerPoint Presentation</vt:lpstr>
      <vt:lpstr>Publish to IIS</vt:lpstr>
      <vt:lpstr>Module 1: Overview</vt:lpstr>
      <vt:lpstr>Working Environments</vt:lpstr>
      <vt:lpstr>ASP.NET Core Environments</vt:lpstr>
      <vt:lpstr>Setting Environment Configuration – Visual Studio</vt:lpstr>
      <vt:lpstr>Setting Environment Configuration – Windows </vt:lpstr>
      <vt:lpstr>PowerPoint Presentation</vt:lpstr>
      <vt:lpstr>Module Summary</vt:lpstr>
      <vt:lpstr>PowerPoint Presentation</vt:lpstr>
      <vt:lpstr>Connect to Lab environment LOD </vt:lpstr>
      <vt:lpstr>How to “redeem” the training key</vt:lpstr>
      <vt:lpstr>“Resource” tab for login password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Waqar Aziz</dc:creator>
  <cp:lastModifiedBy>Tanya Do</cp:lastModifiedBy>
  <cp:revision>838</cp:revision>
  <dcterms:created xsi:type="dcterms:W3CDTF">2013-09-03T15:53:39Z</dcterms:created>
  <dcterms:modified xsi:type="dcterms:W3CDTF">2020-05-11T20:04:54Z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0x010100066375C8FA780A4A9433C215E9C41C5A</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waziz@microsoft.com</vt:lpwstr>
  </property>
  <property fmtid="{D5CDD505-2E9C-101B-9397-08002B2CF9AE}" pid="9" name="MSIP_Label_f42aa342-8706-4288-bd11-ebb85995028c_SetDate">
    <vt:lpwstr>2017-10-31T09:42:28.4675053Z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_dlc_DocIdItemGuid">
    <vt:lpwstr>efde5bf4-37ae-4f54-9896-0f76f6ef60d7</vt:lpwstr>
  </property>
</Properties>
</file>